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1" r:id="rId2"/>
    <p:sldId id="326" r:id="rId3"/>
    <p:sldId id="344" r:id="rId4"/>
    <p:sldId id="333" r:id="rId5"/>
    <p:sldId id="335" r:id="rId6"/>
    <p:sldId id="319" r:id="rId7"/>
    <p:sldId id="325" r:id="rId8"/>
    <p:sldId id="327" r:id="rId9"/>
    <p:sldId id="328" r:id="rId10"/>
    <p:sldId id="329" r:id="rId11"/>
    <p:sldId id="330" r:id="rId12"/>
    <p:sldId id="331" r:id="rId13"/>
    <p:sldId id="348" r:id="rId14"/>
    <p:sldId id="346" r:id="rId15"/>
    <p:sldId id="347" r:id="rId16"/>
    <p:sldId id="323" r:id="rId17"/>
    <p:sldId id="337" r:id="rId18"/>
    <p:sldId id="340"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B7EE0BB-DB6F-456D-87C5-A52961CBB165}">
          <p14:sldIdLst>
            <p14:sldId id="261"/>
            <p14:sldId id="326"/>
            <p14:sldId id="344"/>
            <p14:sldId id="333"/>
            <p14:sldId id="335"/>
            <p14:sldId id="319"/>
            <p14:sldId id="325"/>
            <p14:sldId id="327"/>
            <p14:sldId id="328"/>
            <p14:sldId id="329"/>
            <p14:sldId id="330"/>
            <p14:sldId id="331"/>
            <p14:sldId id="348"/>
            <p14:sldId id="346"/>
            <p14:sldId id="347"/>
            <p14:sldId id="323"/>
            <p14:sldId id="337"/>
            <p14:sldId id="34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0519" autoAdjust="0"/>
  </p:normalViewPr>
  <p:slideViewPr>
    <p:cSldViewPr>
      <p:cViewPr varScale="1">
        <p:scale>
          <a:sx n="67" d="100"/>
          <a:sy n="67" d="100"/>
        </p:scale>
        <p:origin x="1263"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1171F9-8D22-42A8-95C8-8159AADE3E4E}" type="datetimeFigureOut">
              <a:rPr lang="zh-CN" altLang="en-US" smtClean="0"/>
              <a:t>2020/6/22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16AEFC-F9A4-41C3-A69B-FE2E3C299E05}" type="slidenum">
              <a:rPr lang="zh-CN" altLang="en-US" smtClean="0"/>
              <a:t>‹#›</a:t>
            </a:fld>
            <a:endParaRPr lang="zh-CN" altLang="en-US"/>
          </a:p>
        </p:txBody>
      </p:sp>
    </p:spTree>
    <p:extLst>
      <p:ext uri="{BB962C8B-B14F-4D97-AF65-F5344CB8AC3E}">
        <p14:creationId xmlns:p14="http://schemas.microsoft.com/office/powerpoint/2010/main" val="856347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xfrm>
            <a:off x="685800" y="4341813"/>
            <a:ext cx="5486400" cy="4117975"/>
          </a:xfrm>
          <a:noFill/>
        </p:spPr>
        <p:txBody>
          <a:bodyPr wrap="square" numCol="1" anchor="t" anchorCtr="0" compatLnSpc="1">
            <a:prstTxWarp prst="textNoShape">
              <a:avLst/>
            </a:prstTxWarp>
          </a:bodyPr>
          <a:lstStyle/>
          <a:p>
            <a:pPr eaLnBrk="1" hangingPunct="1">
              <a:spcBef>
                <a:spcPct val="0"/>
              </a:spcBef>
            </a:pPr>
            <a:endParaRPr lang="en-GB" altLang="zh-CN"/>
          </a:p>
        </p:txBody>
      </p:sp>
    </p:spTree>
    <p:extLst>
      <p:ext uri="{BB962C8B-B14F-4D97-AF65-F5344CB8AC3E}">
        <p14:creationId xmlns:p14="http://schemas.microsoft.com/office/powerpoint/2010/main" val="37784000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97"/>
          <p:cNvSpPr>
            <a:spLocks noChangeArrowheads="1"/>
          </p:cNvSpPr>
          <p:nvPr/>
        </p:nvSpPr>
        <p:spPr bwMode="auto">
          <a:xfrm>
            <a:off x="0" y="3433763"/>
            <a:ext cx="9144000" cy="3424237"/>
          </a:xfrm>
          <a:prstGeom prst="rect">
            <a:avLst/>
          </a:prstGeom>
          <a:solidFill>
            <a:schemeClr val="hlink"/>
          </a:solidFill>
          <a:ln w="9525">
            <a:noFill/>
            <a:miter lim="800000"/>
            <a:headEnd/>
            <a:tailEnd/>
          </a:ln>
        </p:spPr>
        <p:txBody>
          <a:bodyPr wrap="none" anchor="ctr"/>
          <a:lstStyle/>
          <a:p>
            <a:pPr eaLnBrk="0" fontAlgn="base" hangingPunct="0">
              <a:lnSpc>
                <a:spcPct val="80000"/>
              </a:lnSpc>
              <a:spcBef>
                <a:spcPct val="0"/>
              </a:spcBef>
              <a:spcAft>
                <a:spcPct val="0"/>
              </a:spcAft>
            </a:pPr>
            <a:endParaRPr lang="zh-CN" altLang="en-US" sz="1200">
              <a:solidFill>
                <a:srgbClr val="000000"/>
              </a:solidFill>
              <a:ea typeface="宋体" pitchFamily="2" charset="-122"/>
            </a:endParaRPr>
          </a:p>
        </p:txBody>
      </p:sp>
      <p:pic>
        <p:nvPicPr>
          <p:cNvPr id="5" name="Picture 111" descr="2058-11"/>
          <p:cNvPicPr>
            <a:picLocks noChangeAspect="1" noChangeArrowheads="1"/>
          </p:cNvPicPr>
          <p:nvPr userDrawn="1"/>
        </p:nvPicPr>
        <p:blipFill>
          <a:blip r:embed="rId2" cstate="print"/>
          <a:srcRect/>
          <a:stretch>
            <a:fillRect/>
          </a:stretch>
        </p:blipFill>
        <p:spPr bwMode="auto">
          <a:xfrm>
            <a:off x="0" y="0"/>
            <a:ext cx="9144000" cy="3416300"/>
          </a:xfrm>
          <a:prstGeom prst="rect">
            <a:avLst/>
          </a:prstGeom>
          <a:noFill/>
          <a:ln w="9525">
            <a:noFill/>
            <a:miter lim="800000"/>
            <a:headEnd/>
            <a:tailEnd/>
          </a:ln>
        </p:spPr>
      </p:pic>
      <p:sp>
        <p:nvSpPr>
          <p:cNvPr id="10300" name="Rectangle 60"/>
          <p:cNvSpPr>
            <a:spLocks noGrp="1" noChangeArrowheads="1"/>
          </p:cNvSpPr>
          <p:nvPr>
            <p:ph type="ctrTitle" sz="quarter"/>
          </p:nvPr>
        </p:nvSpPr>
        <p:spPr>
          <a:xfrm>
            <a:off x="2436813" y="4778375"/>
            <a:ext cx="6216650" cy="1143000"/>
          </a:xfrm>
          <a:ln w="9525"/>
        </p:spPr>
        <p:txBody>
          <a:bodyPr lIns="91440" tIns="45720" rIns="91440" bIns="45720" anchor="t"/>
          <a:lstStyle>
            <a:lvl1pPr>
              <a:defRPr/>
            </a:lvl1pPr>
          </a:lstStyle>
          <a:p>
            <a:r>
              <a:rPr lang="en-US" altLang="zh-CN"/>
              <a:t>Click to edit Master title style</a:t>
            </a:r>
          </a:p>
        </p:txBody>
      </p:sp>
      <p:sp>
        <p:nvSpPr>
          <p:cNvPr id="10301" name="Rectangle 61"/>
          <p:cNvSpPr>
            <a:spLocks noGrp="1" noChangeArrowheads="1"/>
          </p:cNvSpPr>
          <p:nvPr>
            <p:ph type="subTitle" sz="quarter" idx="1"/>
          </p:nvPr>
        </p:nvSpPr>
        <p:spPr bwMode="gray">
          <a:xfrm>
            <a:off x="2452688" y="5967413"/>
            <a:ext cx="6216650" cy="546100"/>
          </a:xfrm>
          <a:ln w="9525"/>
        </p:spPr>
        <p:txBody>
          <a:bodyPr lIns="91440" tIns="45720" rIns="91440" bIns="45720"/>
          <a:lstStyle>
            <a:lvl1pPr marL="0" indent="0">
              <a:buFontTx/>
              <a:buNone/>
              <a:defRPr sz="1400">
                <a:solidFill>
                  <a:schemeClr val="bg1"/>
                </a:solidFill>
              </a:defRPr>
            </a:lvl1pPr>
          </a:lstStyle>
          <a:p>
            <a:r>
              <a:rPr lang="en-US" altLang="zh-CN"/>
              <a:t>Click to edit Master subtitle style</a:t>
            </a:r>
          </a:p>
        </p:txBody>
      </p:sp>
    </p:spTree>
    <p:extLst>
      <p:ext uri="{BB962C8B-B14F-4D97-AF65-F5344CB8AC3E}">
        <p14:creationId xmlns:p14="http://schemas.microsoft.com/office/powerpoint/2010/main" val="406292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0"/>
          <p:cNvSpPr>
            <a:spLocks noGrp="1" noChangeArrowheads="1"/>
          </p:cNvSpPr>
          <p:nvPr>
            <p:ph type="sldNum" sz="quarter" idx="10"/>
          </p:nvPr>
        </p:nvSpPr>
        <p:spPr/>
        <p:txBody>
          <a:bodyPr/>
          <a:lstStyle>
            <a:lvl1pPr eaLnBrk="1" fontAlgn="auto" hangingPunct="1">
              <a:lnSpc>
                <a:spcPct val="100000"/>
              </a:lnSpc>
              <a:spcBef>
                <a:spcPts val="0"/>
              </a:spcBef>
              <a:spcAft>
                <a:spcPts val="0"/>
              </a:spcAft>
              <a:defRPr>
                <a:latin typeface="Times New Roman" pitchFamily="18" charset="0"/>
              </a:defRPr>
            </a:lvl1pPr>
          </a:lstStyle>
          <a:p>
            <a:pPr>
              <a:defRPr/>
            </a:pPr>
            <a:fld id="{D649127F-A41A-48B0-A0E1-3D246D53C7EA}" type="slidenum">
              <a:rPr lang="zh-CN" altLang="en-US"/>
              <a:pPr>
                <a:defRPr/>
              </a:pPr>
              <a:t>‹#›</a:t>
            </a:fld>
            <a:endParaRPr lang="en-US" altLang="zh-CN"/>
          </a:p>
        </p:txBody>
      </p:sp>
    </p:spTree>
    <p:extLst>
      <p:ext uri="{BB962C8B-B14F-4D97-AF65-F5344CB8AC3E}">
        <p14:creationId xmlns:p14="http://schemas.microsoft.com/office/powerpoint/2010/main" val="147546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2125" y="230188"/>
            <a:ext cx="2068513" cy="577691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31825" y="230188"/>
            <a:ext cx="6057900" cy="577691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0"/>
          <p:cNvSpPr>
            <a:spLocks noGrp="1" noChangeArrowheads="1"/>
          </p:cNvSpPr>
          <p:nvPr>
            <p:ph type="sldNum" sz="quarter" idx="10"/>
          </p:nvPr>
        </p:nvSpPr>
        <p:spPr/>
        <p:txBody>
          <a:bodyPr/>
          <a:lstStyle>
            <a:lvl1pPr eaLnBrk="1" fontAlgn="auto" hangingPunct="1">
              <a:lnSpc>
                <a:spcPct val="100000"/>
              </a:lnSpc>
              <a:spcBef>
                <a:spcPts val="0"/>
              </a:spcBef>
              <a:spcAft>
                <a:spcPts val="0"/>
              </a:spcAft>
              <a:defRPr>
                <a:latin typeface="Times New Roman" pitchFamily="18" charset="0"/>
              </a:defRPr>
            </a:lvl1pPr>
          </a:lstStyle>
          <a:p>
            <a:pPr>
              <a:defRPr/>
            </a:pPr>
            <a:fld id="{6C5530C6-15B1-4768-B91E-1DE09923525F}" type="slidenum">
              <a:rPr lang="zh-CN" altLang="en-US"/>
              <a:pPr>
                <a:defRPr/>
              </a:pPr>
              <a:t>‹#›</a:t>
            </a:fld>
            <a:endParaRPr lang="en-US" altLang="zh-CN"/>
          </a:p>
        </p:txBody>
      </p:sp>
    </p:spTree>
    <p:extLst>
      <p:ext uri="{BB962C8B-B14F-4D97-AF65-F5344CB8AC3E}">
        <p14:creationId xmlns:p14="http://schemas.microsoft.com/office/powerpoint/2010/main" val="3841586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31825" y="230188"/>
            <a:ext cx="6480175" cy="942975"/>
          </a:xfrm>
        </p:spPr>
        <p:txBody>
          <a:bodyPr/>
          <a:lstStyle/>
          <a:p>
            <a:r>
              <a:rPr lang="zh-CN" altLang="en-US"/>
              <a:t>单击此处编辑母版标题样式</a:t>
            </a:r>
          </a:p>
        </p:txBody>
      </p:sp>
      <p:sp>
        <p:nvSpPr>
          <p:cNvPr id="3" name="表格占位符 2"/>
          <p:cNvSpPr>
            <a:spLocks noGrp="1"/>
          </p:cNvSpPr>
          <p:nvPr>
            <p:ph type="tbl" idx="1"/>
          </p:nvPr>
        </p:nvSpPr>
        <p:spPr>
          <a:xfrm>
            <a:off x="866775" y="1893888"/>
            <a:ext cx="8043863" cy="4113212"/>
          </a:xfrm>
        </p:spPr>
        <p:txBody>
          <a:bodyPr/>
          <a:lstStyle/>
          <a:p>
            <a:pPr lvl="0"/>
            <a:endParaRPr lang="zh-CN" altLang="en-US" noProof="0"/>
          </a:p>
        </p:txBody>
      </p:sp>
      <p:sp>
        <p:nvSpPr>
          <p:cNvPr id="4" name="Rectangle 60"/>
          <p:cNvSpPr>
            <a:spLocks noGrp="1" noChangeArrowheads="1"/>
          </p:cNvSpPr>
          <p:nvPr>
            <p:ph type="sldNum" sz="quarter" idx="10"/>
          </p:nvPr>
        </p:nvSpPr>
        <p:spPr/>
        <p:txBody>
          <a:bodyPr/>
          <a:lstStyle>
            <a:lvl1pPr eaLnBrk="1" fontAlgn="auto" hangingPunct="1">
              <a:lnSpc>
                <a:spcPct val="100000"/>
              </a:lnSpc>
              <a:spcBef>
                <a:spcPts val="0"/>
              </a:spcBef>
              <a:spcAft>
                <a:spcPts val="0"/>
              </a:spcAft>
              <a:defRPr>
                <a:latin typeface="Times New Roman" pitchFamily="18" charset="0"/>
              </a:defRPr>
            </a:lvl1pPr>
          </a:lstStyle>
          <a:p>
            <a:pPr>
              <a:defRPr/>
            </a:pPr>
            <a:fld id="{3618F907-FBCF-4273-BD93-40969E63C6AF}" type="slidenum">
              <a:rPr lang="zh-CN" altLang="en-US"/>
              <a:pPr>
                <a:defRPr/>
              </a:pPr>
              <a:t>‹#›</a:t>
            </a:fld>
            <a:endParaRPr lang="en-US" altLang="zh-CN"/>
          </a:p>
        </p:txBody>
      </p:sp>
    </p:spTree>
    <p:extLst>
      <p:ext uri="{BB962C8B-B14F-4D97-AF65-F5344CB8AC3E}">
        <p14:creationId xmlns:p14="http://schemas.microsoft.com/office/powerpoint/2010/main" val="739430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p:spPr>
        <p:txBody>
          <a:bodyPr/>
          <a:lstStyle/>
          <a:p>
            <a:r>
              <a:rPr lang="zh-CN" altLang="en-US"/>
              <a:t>单击此处编辑母版标题样式</a:t>
            </a:r>
          </a:p>
        </p:txBody>
      </p:sp>
      <p:sp>
        <p:nvSpPr>
          <p:cNvPr id="3" name="文本占位符 2"/>
          <p:cNvSpPr>
            <a:spLocks noGrp="1"/>
          </p:cNvSpPr>
          <p:nvPr>
            <p:ph type="body" sz="half" idx="1"/>
          </p:nvPr>
        </p:nvSpPr>
        <p:spPr>
          <a:xfrm>
            <a:off x="685800" y="1981200"/>
            <a:ext cx="3810000" cy="4114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48200" y="1981200"/>
            <a:ext cx="3810000" cy="19812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48200" y="4114800"/>
            <a:ext cx="3810000" cy="19812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Rectangle 4"/>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lgn="ctr">
              <a:defRPr>
                <a:solidFill>
                  <a:srgbClr val="FF0000"/>
                </a:solidFill>
                <a:latin typeface="Times New Roman" pitchFamily="18" charset="0"/>
                <a:ea typeface="宋体" charset="-122"/>
              </a:defRPr>
            </a:lvl1pPr>
          </a:lstStyle>
          <a:p>
            <a:pPr fontAlgn="base">
              <a:spcBef>
                <a:spcPct val="0"/>
              </a:spcBef>
              <a:spcAft>
                <a:spcPct val="0"/>
              </a:spcAft>
              <a:defRPr/>
            </a:pPr>
            <a:endParaRPr lang="en-US" altLang="zh-CN"/>
          </a:p>
        </p:txBody>
      </p:sp>
      <p:sp>
        <p:nvSpPr>
          <p:cNvPr id="7" name="Rectangle 5"/>
          <p:cNvSpPr>
            <a:spLocks noGrp="1" noChangeArrowheads="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lgn="ctr">
              <a:defRPr>
                <a:solidFill>
                  <a:srgbClr val="FF0000"/>
                </a:solidFill>
                <a:latin typeface="Times New Roman" pitchFamily="18" charset="0"/>
                <a:ea typeface="宋体" charset="-122"/>
              </a:defRPr>
            </a:lvl1pPr>
          </a:lstStyle>
          <a:p>
            <a:pPr fontAlgn="base">
              <a:spcBef>
                <a:spcPct val="0"/>
              </a:spcBef>
              <a:spcAft>
                <a:spcPct val="0"/>
              </a:spcAft>
              <a:defRPr/>
            </a:pPr>
            <a:endParaRPr lang="en-US" altLang="zh-CN"/>
          </a:p>
        </p:txBody>
      </p:sp>
      <p:sp>
        <p:nvSpPr>
          <p:cNvPr id="8" name="Rectangle 6"/>
          <p:cNvSpPr>
            <a:spLocks noGrp="1" noChangeArrowheads="1"/>
          </p:cNvSpPr>
          <p:nvPr>
            <p:ph type="sldNum" sz="quarter" idx="12"/>
          </p:nvPr>
        </p:nvSpPr>
        <p:spPr/>
        <p:txBody>
          <a:bodyPr/>
          <a:lstStyle>
            <a:lvl1pPr eaLnBrk="1" fontAlgn="auto" hangingPunct="1">
              <a:lnSpc>
                <a:spcPct val="100000"/>
              </a:lnSpc>
              <a:spcBef>
                <a:spcPts val="0"/>
              </a:spcBef>
              <a:spcAft>
                <a:spcPts val="0"/>
              </a:spcAft>
              <a:defRPr>
                <a:solidFill>
                  <a:srgbClr val="FF0000"/>
                </a:solidFill>
                <a:latin typeface="Times New Roman" pitchFamily="18" charset="0"/>
              </a:defRPr>
            </a:lvl1pPr>
          </a:lstStyle>
          <a:p>
            <a:pPr>
              <a:defRPr/>
            </a:pPr>
            <a:fld id="{04E01550-C9CB-481B-9D76-9602C066B4AC}" type="slidenum">
              <a:rPr lang="en-US" altLang="zh-CN"/>
              <a:pPr>
                <a:defRPr/>
              </a:pPr>
              <a:t>‹#›</a:t>
            </a:fld>
            <a:endParaRPr lang="en-US" altLang="zh-CN"/>
          </a:p>
        </p:txBody>
      </p:sp>
    </p:spTree>
    <p:extLst>
      <p:ext uri="{BB962C8B-B14F-4D97-AF65-F5344CB8AC3E}">
        <p14:creationId xmlns:p14="http://schemas.microsoft.com/office/powerpoint/2010/main" val="1392602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p:spPr>
        <p:txBody>
          <a:bodyPr/>
          <a:lstStyle/>
          <a:p>
            <a:r>
              <a:rPr lang="zh-CN" altLang="en-US"/>
              <a:t>单击此处编辑母版标题样式</a:t>
            </a:r>
          </a:p>
        </p:txBody>
      </p:sp>
      <p:sp>
        <p:nvSpPr>
          <p:cNvPr id="3" name="文本占位符 2"/>
          <p:cNvSpPr>
            <a:spLocks noGrp="1"/>
          </p:cNvSpPr>
          <p:nvPr>
            <p:ph type="body" sz="half" idx="1"/>
          </p:nvPr>
        </p:nvSpPr>
        <p:spPr>
          <a:xfrm>
            <a:off x="685800" y="1981200"/>
            <a:ext cx="3810000" cy="4114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981200"/>
            <a:ext cx="3810000" cy="4114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lgn="ctr">
              <a:defRPr>
                <a:solidFill>
                  <a:srgbClr val="FF0000"/>
                </a:solidFill>
                <a:latin typeface="Times New Roman" pitchFamily="18" charset="0"/>
                <a:ea typeface="宋体" charset="-122"/>
              </a:defRPr>
            </a:lvl1pPr>
          </a:lstStyle>
          <a:p>
            <a:pPr fontAlgn="base">
              <a:spcBef>
                <a:spcPct val="0"/>
              </a:spcBef>
              <a:spcAft>
                <a:spcPct val="0"/>
              </a:spcAft>
              <a:defRPr/>
            </a:pPr>
            <a:endParaRPr lang="en-US" altLang="zh-CN"/>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lgn="ctr">
              <a:defRPr>
                <a:solidFill>
                  <a:srgbClr val="FF0000"/>
                </a:solidFill>
                <a:latin typeface="Times New Roman" pitchFamily="18" charset="0"/>
                <a:ea typeface="宋体" charset="-122"/>
              </a:defRPr>
            </a:lvl1pPr>
          </a:lstStyle>
          <a:p>
            <a:pPr fontAlgn="base">
              <a:spcBef>
                <a:spcPct val="0"/>
              </a:spcBef>
              <a:spcAft>
                <a:spcPct val="0"/>
              </a:spcAft>
              <a:defRPr/>
            </a:pPr>
            <a:endParaRPr lang="en-US" altLang="zh-CN"/>
          </a:p>
        </p:txBody>
      </p:sp>
      <p:sp>
        <p:nvSpPr>
          <p:cNvPr id="7" name="Rectangle 6"/>
          <p:cNvSpPr>
            <a:spLocks noGrp="1" noChangeArrowheads="1"/>
          </p:cNvSpPr>
          <p:nvPr>
            <p:ph type="sldNum" sz="quarter" idx="12"/>
          </p:nvPr>
        </p:nvSpPr>
        <p:spPr/>
        <p:txBody>
          <a:bodyPr/>
          <a:lstStyle>
            <a:lvl1pPr eaLnBrk="1" fontAlgn="auto" hangingPunct="1">
              <a:lnSpc>
                <a:spcPct val="100000"/>
              </a:lnSpc>
              <a:spcBef>
                <a:spcPts val="0"/>
              </a:spcBef>
              <a:spcAft>
                <a:spcPts val="0"/>
              </a:spcAft>
              <a:defRPr>
                <a:solidFill>
                  <a:srgbClr val="FF0000"/>
                </a:solidFill>
                <a:latin typeface="Times New Roman" pitchFamily="18" charset="0"/>
              </a:defRPr>
            </a:lvl1pPr>
          </a:lstStyle>
          <a:p>
            <a:pPr>
              <a:defRPr/>
            </a:pPr>
            <a:fld id="{9551FB31-556F-4BE7-8AFE-26F819D4271F}" type="slidenum">
              <a:rPr lang="en-US" altLang="zh-CN"/>
              <a:pPr>
                <a:defRPr/>
              </a:pPr>
              <a:t>‹#›</a:t>
            </a:fld>
            <a:endParaRPr lang="en-US" altLang="zh-CN"/>
          </a:p>
        </p:txBody>
      </p:sp>
    </p:spTree>
    <p:extLst>
      <p:ext uri="{BB962C8B-B14F-4D97-AF65-F5344CB8AC3E}">
        <p14:creationId xmlns:p14="http://schemas.microsoft.com/office/powerpoint/2010/main" val="1610202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0"/>
          <p:cNvSpPr>
            <a:spLocks noGrp="1" noChangeArrowheads="1"/>
          </p:cNvSpPr>
          <p:nvPr>
            <p:ph type="sldNum" sz="quarter" idx="10"/>
          </p:nvPr>
        </p:nvSpPr>
        <p:spPr/>
        <p:txBody>
          <a:bodyPr/>
          <a:lstStyle>
            <a:lvl1pPr eaLnBrk="1" fontAlgn="auto" hangingPunct="1">
              <a:lnSpc>
                <a:spcPct val="100000"/>
              </a:lnSpc>
              <a:spcBef>
                <a:spcPts val="0"/>
              </a:spcBef>
              <a:spcAft>
                <a:spcPts val="0"/>
              </a:spcAft>
              <a:defRPr>
                <a:latin typeface="Times New Roman" pitchFamily="18" charset="0"/>
              </a:defRPr>
            </a:lvl1pPr>
          </a:lstStyle>
          <a:p>
            <a:pPr>
              <a:defRPr/>
            </a:pPr>
            <a:fld id="{69EA87B3-2AA1-4692-823C-359F65DF24DB}" type="slidenum">
              <a:rPr lang="zh-CN" altLang="en-US"/>
              <a:pPr>
                <a:defRPr/>
              </a:pPr>
              <a:t>‹#›</a:t>
            </a:fld>
            <a:endParaRPr lang="en-US" altLang="zh-CN"/>
          </a:p>
        </p:txBody>
      </p:sp>
    </p:spTree>
    <p:extLst>
      <p:ext uri="{BB962C8B-B14F-4D97-AF65-F5344CB8AC3E}">
        <p14:creationId xmlns:p14="http://schemas.microsoft.com/office/powerpoint/2010/main" val="344328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60"/>
          <p:cNvSpPr>
            <a:spLocks noGrp="1" noChangeArrowheads="1"/>
          </p:cNvSpPr>
          <p:nvPr>
            <p:ph type="sldNum" sz="quarter" idx="10"/>
          </p:nvPr>
        </p:nvSpPr>
        <p:spPr/>
        <p:txBody>
          <a:bodyPr/>
          <a:lstStyle>
            <a:lvl1pPr eaLnBrk="1" fontAlgn="auto" hangingPunct="1">
              <a:lnSpc>
                <a:spcPct val="100000"/>
              </a:lnSpc>
              <a:spcBef>
                <a:spcPts val="0"/>
              </a:spcBef>
              <a:spcAft>
                <a:spcPts val="0"/>
              </a:spcAft>
              <a:defRPr>
                <a:latin typeface="Times New Roman" pitchFamily="18" charset="0"/>
              </a:defRPr>
            </a:lvl1pPr>
          </a:lstStyle>
          <a:p>
            <a:pPr>
              <a:defRPr/>
            </a:pPr>
            <a:fld id="{8DAB2ADB-E53C-42F2-9354-2D8EB36A0162}" type="slidenum">
              <a:rPr lang="zh-CN" altLang="en-US"/>
              <a:pPr>
                <a:defRPr/>
              </a:pPr>
              <a:t>‹#›</a:t>
            </a:fld>
            <a:endParaRPr lang="en-US" altLang="zh-CN"/>
          </a:p>
        </p:txBody>
      </p:sp>
    </p:spTree>
    <p:extLst>
      <p:ext uri="{BB962C8B-B14F-4D97-AF65-F5344CB8AC3E}">
        <p14:creationId xmlns:p14="http://schemas.microsoft.com/office/powerpoint/2010/main" val="3901581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66775" y="1893888"/>
            <a:ext cx="3944938"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964113" y="1893888"/>
            <a:ext cx="3946525"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60"/>
          <p:cNvSpPr>
            <a:spLocks noGrp="1" noChangeArrowheads="1"/>
          </p:cNvSpPr>
          <p:nvPr>
            <p:ph type="sldNum" sz="quarter" idx="10"/>
          </p:nvPr>
        </p:nvSpPr>
        <p:spPr/>
        <p:txBody>
          <a:bodyPr/>
          <a:lstStyle>
            <a:lvl1pPr eaLnBrk="1" fontAlgn="auto" hangingPunct="1">
              <a:lnSpc>
                <a:spcPct val="100000"/>
              </a:lnSpc>
              <a:spcBef>
                <a:spcPts val="0"/>
              </a:spcBef>
              <a:spcAft>
                <a:spcPts val="0"/>
              </a:spcAft>
              <a:defRPr>
                <a:latin typeface="Times New Roman" pitchFamily="18" charset="0"/>
              </a:defRPr>
            </a:lvl1pPr>
          </a:lstStyle>
          <a:p>
            <a:pPr>
              <a:defRPr/>
            </a:pPr>
            <a:fld id="{AD518295-210D-4073-B5A4-225F1FB89583}" type="slidenum">
              <a:rPr lang="zh-CN" altLang="en-US"/>
              <a:pPr>
                <a:defRPr/>
              </a:pPr>
              <a:t>‹#›</a:t>
            </a:fld>
            <a:endParaRPr lang="en-US" altLang="zh-CN"/>
          </a:p>
        </p:txBody>
      </p:sp>
    </p:spTree>
    <p:extLst>
      <p:ext uri="{BB962C8B-B14F-4D97-AF65-F5344CB8AC3E}">
        <p14:creationId xmlns:p14="http://schemas.microsoft.com/office/powerpoint/2010/main" val="6774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60"/>
          <p:cNvSpPr>
            <a:spLocks noGrp="1" noChangeArrowheads="1"/>
          </p:cNvSpPr>
          <p:nvPr>
            <p:ph type="sldNum" sz="quarter" idx="10"/>
          </p:nvPr>
        </p:nvSpPr>
        <p:spPr/>
        <p:txBody>
          <a:bodyPr/>
          <a:lstStyle>
            <a:lvl1pPr eaLnBrk="1" fontAlgn="auto" hangingPunct="1">
              <a:lnSpc>
                <a:spcPct val="100000"/>
              </a:lnSpc>
              <a:spcBef>
                <a:spcPts val="0"/>
              </a:spcBef>
              <a:spcAft>
                <a:spcPts val="0"/>
              </a:spcAft>
              <a:defRPr>
                <a:latin typeface="Times New Roman" pitchFamily="18" charset="0"/>
              </a:defRPr>
            </a:lvl1pPr>
          </a:lstStyle>
          <a:p>
            <a:pPr>
              <a:defRPr/>
            </a:pPr>
            <a:fld id="{F36E6456-D1FA-4D05-9595-EE063220772B}" type="slidenum">
              <a:rPr lang="zh-CN" altLang="en-US"/>
              <a:pPr>
                <a:defRPr/>
              </a:pPr>
              <a:t>‹#›</a:t>
            </a:fld>
            <a:endParaRPr lang="en-US" altLang="zh-CN"/>
          </a:p>
        </p:txBody>
      </p:sp>
    </p:spTree>
    <p:extLst>
      <p:ext uri="{BB962C8B-B14F-4D97-AF65-F5344CB8AC3E}">
        <p14:creationId xmlns:p14="http://schemas.microsoft.com/office/powerpoint/2010/main" val="391310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60"/>
          <p:cNvSpPr>
            <a:spLocks noGrp="1" noChangeArrowheads="1"/>
          </p:cNvSpPr>
          <p:nvPr>
            <p:ph type="sldNum" sz="quarter" idx="10"/>
          </p:nvPr>
        </p:nvSpPr>
        <p:spPr/>
        <p:txBody>
          <a:bodyPr/>
          <a:lstStyle>
            <a:lvl1pPr eaLnBrk="1" fontAlgn="auto" hangingPunct="1">
              <a:lnSpc>
                <a:spcPct val="100000"/>
              </a:lnSpc>
              <a:spcBef>
                <a:spcPts val="0"/>
              </a:spcBef>
              <a:spcAft>
                <a:spcPts val="0"/>
              </a:spcAft>
              <a:defRPr>
                <a:latin typeface="Times New Roman" pitchFamily="18" charset="0"/>
              </a:defRPr>
            </a:lvl1pPr>
          </a:lstStyle>
          <a:p>
            <a:pPr>
              <a:defRPr/>
            </a:pPr>
            <a:fld id="{E23ADABB-6F0E-4A9C-8E2D-98E181F4EF8E}" type="slidenum">
              <a:rPr lang="zh-CN" altLang="en-US"/>
              <a:pPr>
                <a:defRPr/>
              </a:pPr>
              <a:t>‹#›</a:t>
            </a:fld>
            <a:endParaRPr lang="en-US" altLang="zh-CN"/>
          </a:p>
        </p:txBody>
      </p:sp>
    </p:spTree>
    <p:extLst>
      <p:ext uri="{BB962C8B-B14F-4D97-AF65-F5344CB8AC3E}">
        <p14:creationId xmlns:p14="http://schemas.microsoft.com/office/powerpoint/2010/main" val="373796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0"/>
          <p:cNvSpPr>
            <a:spLocks noGrp="1" noChangeArrowheads="1"/>
          </p:cNvSpPr>
          <p:nvPr>
            <p:ph type="sldNum" sz="quarter" idx="10"/>
          </p:nvPr>
        </p:nvSpPr>
        <p:spPr/>
        <p:txBody>
          <a:bodyPr/>
          <a:lstStyle>
            <a:lvl1pPr eaLnBrk="1" fontAlgn="auto" hangingPunct="1">
              <a:lnSpc>
                <a:spcPct val="100000"/>
              </a:lnSpc>
              <a:spcBef>
                <a:spcPts val="0"/>
              </a:spcBef>
              <a:spcAft>
                <a:spcPts val="0"/>
              </a:spcAft>
              <a:defRPr>
                <a:latin typeface="Times New Roman" pitchFamily="18" charset="0"/>
              </a:defRPr>
            </a:lvl1pPr>
          </a:lstStyle>
          <a:p>
            <a:pPr>
              <a:defRPr/>
            </a:pPr>
            <a:fld id="{E60EC2DC-0E31-4863-B79E-105C6A635B28}" type="slidenum">
              <a:rPr lang="zh-CN" altLang="en-US"/>
              <a:pPr>
                <a:defRPr/>
              </a:pPr>
              <a:t>‹#›</a:t>
            </a:fld>
            <a:endParaRPr lang="en-US" altLang="zh-CN"/>
          </a:p>
        </p:txBody>
      </p:sp>
    </p:spTree>
    <p:extLst>
      <p:ext uri="{BB962C8B-B14F-4D97-AF65-F5344CB8AC3E}">
        <p14:creationId xmlns:p14="http://schemas.microsoft.com/office/powerpoint/2010/main" val="285149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0"/>
          <p:cNvSpPr>
            <a:spLocks noGrp="1" noChangeArrowheads="1"/>
          </p:cNvSpPr>
          <p:nvPr>
            <p:ph type="sldNum" sz="quarter" idx="10"/>
          </p:nvPr>
        </p:nvSpPr>
        <p:spPr/>
        <p:txBody>
          <a:bodyPr/>
          <a:lstStyle>
            <a:lvl1pPr eaLnBrk="1" fontAlgn="auto" hangingPunct="1">
              <a:lnSpc>
                <a:spcPct val="100000"/>
              </a:lnSpc>
              <a:spcBef>
                <a:spcPts val="0"/>
              </a:spcBef>
              <a:spcAft>
                <a:spcPts val="0"/>
              </a:spcAft>
              <a:defRPr>
                <a:latin typeface="Times New Roman" pitchFamily="18" charset="0"/>
              </a:defRPr>
            </a:lvl1pPr>
          </a:lstStyle>
          <a:p>
            <a:pPr>
              <a:defRPr/>
            </a:pPr>
            <a:fld id="{B4E7ADC8-A7BB-43B0-8B50-3ACE9AB2F130}" type="slidenum">
              <a:rPr lang="zh-CN" altLang="en-US"/>
              <a:pPr>
                <a:defRPr/>
              </a:pPr>
              <a:t>‹#›</a:t>
            </a:fld>
            <a:endParaRPr lang="en-US" altLang="zh-CN"/>
          </a:p>
        </p:txBody>
      </p:sp>
    </p:spTree>
    <p:extLst>
      <p:ext uri="{BB962C8B-B14F-4D97-AF65-F5344CB8AC3E}">
        <p14:creationId xmlns:p14="http://schemas.microsoft.com/office/powerpoint/2010/main" val="342780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0"/>
          <p:cNvSpPr>
            <a:spLocks noGrp="1" noChangeArrowheads="1"/>
          </p:cNvSpPr>
          <p:nvPr>
            <p:ph type="sldNum" sz="quarter" idx="10"/>
          </p:nvPr>
        </p:nvSpPr>
        <p:spPr/>
        <p:txBody>
          <a:bodyPr/>
          <a:lstStyle>
            <a:lvl1pPr eaLnBrk="1" fontAlgn="auto" hangingPunct="1">
              <a:lnSpc>
                <a:spcPct val="100000"/>
              </a:lnSpc>
              <a:spcBef>
                <a:spcPts val="0"/>
              </a:spcBef>
              <a:spcAft>
                <a:spcPts val="0"/>
              </a:spcAft>
              <a:defRPr>
                <a:latin typeface="Times New Roman" pitchFamily="18" charset="0"/>
              </a:defRPr>
            </a:lvl1pPr>
          </a:lstStyle>
          <a:p>
            <a:pPr>
              <a:defRPr/>
            </a:pPr>
            <a:fld id="{DF35A9A6-5A9A-4FCF-A67A-A39ED7371E25}" type="slidenum">
              <a:rPr lang="zh-CN" altLang="en-US"/>
              <a:pPr>
                <a:defRPr/>
              </a:pPr>
              <a:t>‹#›</a:t>
            </a:fld>
            <a:endParaRPr lang="en-US" altLang="zh-CN"/>
          </a:p>
        </p:txBody>
      </p:sp>
    </p:spTree>
    <p:extLst>
      <p:ext uri="{BB962C8B-B14F-4D97-AF65-F5344CB8AC3E}">
        <p14:creationId xmlns:p14="http://schemas.microsoft.com/office/powerpoint/2010/main" val="1229852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9" descr="Picture"/>
          <p:cNvPicPr>
            <a:picLocks noChangeAspect="1" noChangeArrowheads="1"/>
          </p:cNvPicPr>
          <p:nvPr userDrawn="1"/>
        </p:nvPicPr>
        <p:blipFill>
          <a:blip r:embed="rId16" cstate="print"/>
          <a:srcRect/>
          <a:stretch>
            <a:fillRect/>
          </a:stretch>
        </p:blipFill>
        <p:spPr bwMode="auto">
          <a:xfrm>
            <a:off x="6350" y="3570288"/>
            <a:ext cx="9131300" cy="3273425"/>
          </a:xfrm>
          <a:prstGeom prst="rect">
            <a:avLst/>
          </a:prstGeom>
          <a:noFill/>
          <a:ln w="9525">
            <a:noFill/>
            <a:miter lim="800000"/>
            <a:headEnd/>
            <a:tailEnd/>
          </a:ln>
        </p:spPr>
      </p:pic>
      <p:sp>
        <p:nvSpPr>
          <p:cNvPr id="1027" name="AC Banner"/>
          <p:cNvSpPr>
            <a:spLocks noChangeArrowheads="1"/>
          </p:cNvSpPr>
          <p:nvPr/>
        </p:nvSpPr>
        <p:spPr bwMode="auto">
          <a:xfrm>
            <a:off x="0" y="0"/>
            <a:ext cx="9144000" cy="1262063"/>
          </a:xfrm>
          <a:prstGeom prst="rect">
            <a:avLst/>
          </a:prstGeom>
          <a:solidFill>
            <a:schemeClr val="hlink"/>
          </a:solidFill>
          <a:ln w="12700">
            <a:noFill/>
            <a:miter lim="800000"/>
            <a:headEnd/>
            <a:tailEnd/>
          </a:ln>
        </p:spPr>
        <p:txBody>
          <a:bodyPr wrap="none" anchor="ctr"/>
          <a:lstStyle/>
          <a:p>
            <a:pPr eaLnBrk="0" fontAlgn="base" hangingPunct="0">
              <a:lnSpc>
                <a:spcPct val="80000"/>
              </a:lnSpc>
              <a:spcBef>
                <a:spcPct val="0"/>
              </a:spcBef>
              <a:spcAft>
                <a:spcPct val="0"/>
              </a:spcAft>
            </a:pPr>
            <a:endParaRPr lang="zh-CN" altLang="en-US" sz="1200">
              <a:solidFill>
                <a:srgbClr val="000000"/>
              </a:solidFill>
              <a:ea typeface="宋体" pitchFamily="2" charset="-122"/>
            </a:endParaRPr>
          </a:p>
        </p:txBody>
      </p:sp>
      <p:sp>
        <p:nvSpPr>
          <p:cNvPr id="1028" name="Rectangle 29"/>
          <p:cNvSpPr>
            <a:spLocks noGrp="1" noChangeArrowheads="1"/>
          </p:cNvSpPr>
          <p:nvPr>
            <p:ph type="body" idx="1"/>
          </p:nvPr>
        </p:nvSpPr>
        <p:spPr bwMode="auto">
          <a:xfrm>
            <a:off x="866775" y="1893888"/>
            <a:ext cx="8043863" cy="411321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84" name="Rectangle 60"/>
          <p:cNvSpPr>
            <a:spLocks noGrp="1" noChangeArrowheads="1"/>
          </p:cNvSpPr>
          <p:nvPr>
            <p:ph type="sldNum" sz="quarter" idx="4"/>
          </p:nvPr>
        </p:nvSpPr>
        <p:spPr bwMode="auto">
          <a:xfrm>
            <a:off x="7269163" y="6526213"/>
            <a:ext cx="1693862" cy="2698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eaLnBrk="0" hangingPunct="0">
              <a:lnSpc>
                <a:spcPct val="80000"/>
              </a:lnSpc>
              <a:defRPr sz="1000">
                <a:solidFill>
                  <a:srgbClr val="000000"/>
                </a:solidFill>
                <a:latin typeface="Arial"/>
                <a:ea typeface="宋体" pitchFamily="2" charset="-122"/>
              </a:defRPr>
            </a:lvl1pPr>
          </a:lstStyle>
          <a:p>
            <a:pPr fontAlgn="base">
              <a:spcBef>
                <a:spcPct val="0"/>
              </a:spcBef>
              <a:spcAft>
                <a:spcPct val="0"/>
              </a:spcAft>
              <a:defRPr/>
            </a:pPr>
            <a:fld id="{409CC627-2EC8-4FE5-BEB6-3809205CA72B}" type="slidenum">
              <a:rPr lang="zh-CN" altLang="en-US"/>
              <a:pPr fontAlgn="base">
                <a:spcBef>
                  <a:spcPct val="0"/>
                </a:spcBef>
                <a:spcAft>
                  <a:spcPct val="0"/>
                </a:spcAft>
                <a:defRPr/>
              </a:pPr>
              <a:t>‹#›</a:t>
            </a:fld>
            <a:endParaRPr lang="en-US" altLang="zh-CN"/>
          </a:p>
        </p:txBody>
      </p:sp>
      <p:sp>
        <p:nvSpPr>
          <p:cNvPr id="1030" name="Rectangle 65"/>
          <p:cNvSpPr>
            <a:spLocks noGrp="1" noChangeArrowheads="1"/>
          </p:cNvSpPr>
          <p:nvPr>
            <p:ph type="title"/>
          </p:nvPr>
        </p:nvSpPr>
        <p:spPr bwMode="gray">
          <a:xfrm>
            <a:off x="631825" y="230188"/>
            <a:ext cx="6480175" cy="942975"/>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altLang="zh-CN"/>
              <a:t>Click to edit Master title style</a:t>
            </a:r>
          </a:p>
        </p:txBody>
      </p:sp>
    </p:spTree>
    <p:extLst>
      <p:ext uri="{BB962C8B-B14F-4D97-AF65-F5344CB8AC3E}">
        <p14:creationId xmlns:p14="http://schemas.microsoft.com/office/powerpoint/2010/main" val="3461407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0" fontAlgn="base" hangingPunct="0">
        <a:spcBef>
          <a:spcPct val="0"/>
        </a:spcBef>
        <a:spcAft>
          <a:spcPct val="0"/>
        </a:spcAft>
        <a:defRPr sz="4400" b="1">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Arial" charset="0"/>
        </a:defRPr>
      </a:lvl2pPr>
      <a:lvl3pPr algn="l" rtl="0" eaLnBrk="0" fontAlgn="base" hangingPunct="0">
        <a:spcBef>
          <a:spcPct val="0"/>
        </a:spcBef>
        <a:spcAft>
          <a:spcPct val="0"/>
        </a:spcAft>
        <a:defRPr sz="4400" b="1">
          <a:solidFill>
            <a:schemeClr val="bg1"/>
          </a:solidFill>
          <a:latin typeface="Arial" charset="0"/>
        </a:defRPr>
      </a:lvl3pPr>
      <a:lvl4pPr algn="l" rtl="0" eaLnBrk="0" fontAlgn="base" hangingPunct="0">
        <a:spcBef>
          <a:spcPct val="0"/>
        </a:spcBef>
        <a:spcAft>
          <a:spcPct val="0"/>
        </a:spcAft>
        <a:defRPr sz="4400" b="1">
          <a:solidFill>
            <a:schemeClr val="bg1"/>
          </a:solidFill>
          <a:latin typeface="Arial" charset="0"/>
        </a:defRPr>
      </a:lvl4pPr>
      <a:lvl5pPr algn="l" rtl="0" eaLnBrk="0" fontAlgn="base" hangingPunct="0">
        <a:spcBef>
          <a:spcPct val="0"/>
        </a:spcBef>
        <a:spcAft>
          <a:spcPct val="0"/>
        </a:spcAft>
        <a:defRPr sz="4400" b="1">
          <a:solidFill>
            <a:schemeClr val="bg1"/>
          </a:solidFill>
          <a:latin typeface="Arial" charset="0"/>
        </a:defRPr>
      </a:lvl5pPr>
      <a:lvl6pPr marL="457200" algn="l" rtl="0" eaLnBrk="0" fontAlgn="base" hangingPunct="0">
        <a:spcBef>
          <a:spcPct val="0"/>
        </a:spcBef>
        <a:spcAft>
          <a:spcPct val="0"/>
        </a:spcAft>
        <a:defRPr b="1">
          <a:solidFill>
            <a:schemeClr val="bg1"/>
          </a:solidFill>
          <a:latin typeface="Arial" charset="0"/>
        </a:defRPr>
      </a:lvl6pPr>
      <a:lvl7pPr marL="914400" algn="l" rtl="0" eaLnBrk="0" fontAlgn="base" hangingPunct="0">
        <a:spcBef>
          <a:spcPct val="0"/>
        </a:spcBef>
        <a:spcAft>
          <a:spcPct val="0"/>
        </a:spcAft>
        <a:defRPr b="1">
          <a:solidFill>
            <a:schemeClr val="bg1"/>
          </a:solidFill>
          <a:latin typeface="Arial" charset="0"/>
        </a:defRPr>
      </a:lvl7pPr>
      <a:lvl8pPr marL="1371600" algn="l" rtl="0" eaLnBrk="0" fontAlgn="base" hangingPunct="0">
        <a:spcBef>
          <a:spcPct val="0"/>
        </a:spcBef>
        <a:spcAft>
          <a:spcPct val="0"/>
        </a:spcAft>
        <a:defRPr b="1">
          <a:solidFill>
            <a:schemeClr val="bg1"/>
          </a:solidFill>
          <a:latin typeface="Arial" charset="0"/>
        </a:defRPr>
      </a:lvl8pPr>
      <a:lvl9pPr marL="1828800" algn="l" rtl="0" eaLnBrk="0" fontAlgn="base" hangingPunct="0">
        <a:spcBef>
          <a:spcPct val="0"/>
        </a:spcBef>
        <a:spcAft>
          <a:spcPct val="0"/>
        </a:spcAft>
        <a:defRPr b="1">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1400">
          <a:solidFill>
            <a:schemeClr val="tx1"/>
          </a:solidFill>
          <a:latin typeface="+mn-lt"/>
        </a:defRPr>
      </a:lvl2pPr>
      <a:lvl3pPr marL="1143000" indent="-228600" algn="l" rtl="0" eaLnBrk="0" fontAlgn="base" hangingPunct="0">
        <a:spcBef>
          <a:spcPct val="20000"/>
        </a:spcBef>
        <a:spcAft>
          <a:spcPct val="0"/>
        </a:spcAft>
        <a:buClr>
          <a:schemeClr val="tx1"/>
        </a:buClr>
        <a:buChar char="•"/>
        <a:defRPr sz="1400">
          <a:solidFill>
            <a:schemeClr val="tx1"/>
          </a:solidFill>
          <a:latin typeface="+mn-lt"/>
        </a:defRPr>
      </a:lvl3pPr>
      <a:lvl4pPr marL="1600200" indent="-228600" algn="l" rtl="0" eaLnBrk="0" fontAlgn="base" hangingPunct="0">
        <a:spcBef>
          <a:spcPct val="20000"/>
        </a:spcBef>
        <a:spcAft>
          <a:spcPct val="0"/>
        </a:spcAft>
        <a:buClr>
          <a:schemeClr val="tx1"/>
        </a:buClr>
        <a:buChar char="–"/>
        <a:defRPr sz="1400">
          <a:solidFill>
            <a:schemeClr val="tx1"/>
          </a:solidFill>
          <a:latin typeface="+mn-lt"/>
        </a:defRPr>
      </a:lvl4pPr>
      <a:lvl5pPr marL="2057400" indent="-228600" algn="l" rtl="0" eaLnBrk="0" fontAlgn="base" hangingPunct="0">
        <a:spcBef>
          <a:spcPct val="20000"/>
        </a:spcBef>
        <a:spcAft>
          <a:spcPct val="0"/>
        </a:spcAft>
        <a:buClr>
          <a:schemeClr val="tx1"/>
        </a:buClr>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Char char="•"/>
        <a:defRPr sz="14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p:cNvSpPr>
            <a:spLocks noChangeArrowheads="1"/>
          </p:cNvSpPr>
          <p:nvPr/>
        </p:nvSpPr>
        <p:spPr bwMode="gray">
          <a:xfrm>
            <a:off x="0" y="3438525"/>
            <a:ext cx="9144000" cy="926579"/>
          </a:xfrm>
          <a:prstGeom prst="rect">
            <a:avLst/>
          </a:prstGeom>
          <a:noFill/>
          <a:ln w="9525">
            <a:noFill/>
            <a:miter lim="800000"/>
            <a:headEnd/>
            <a:tailEnd/>
          </a:ln>
        </p:spPr>
        <p:txBody>
          <a:bodyPr/>
          <a:lstStyle/>
          <a:p>
            <a:pPr algn="ctr" eaLnBrk="0" fontAlgn="base" hangingPunct="0">
              <a:spcBef>
                <a:spcPct val="0"/>
              </a:spcBef>
              <a:spcAft>
                <a:spcPct val="0"/>
              </a:spcAft>
              <a:defRPr/>
            </a:pPr>
            <a:r>
              <a:rPr lang="zh-CN" altLang="en-US" sz="3600" b="1" kern="0" dirty="0">
                <a:solidFill>
                  <a:srgbClr val="FFFFFF"/>
                </a:solidFill>
                <a:latin typeface="华文楷体" pitchFamily="2" charset="-122"/>
                <a:ea typeface="华文楷体" pitchFamily="2" charset="-122"/>
              </a:rPr>
              <a:t>中国未来十年产业升级的机遇与挑战：</a:t>
            </a:r>
            <a:endParaRPr lang="en-US" altLang="zh-CN" sz="3600" b="1" kern="0" dirty="0">
              <a:solidFill>
                <a:srgbClr val="FFFFFF"/>
              </a:solidFill>
              <a:latin typeface="华文楷体" pitchFamily="2" charset="-122"/>
              <a:ea typeface="华文楷体" pitchFamily="2" charset="-122"/>
            </a:endParaRPr>
          </a:p>
          <a:p>
            <a:pPr algn="ctr" eaLnBrk="0" fontAlgn="base" hangingPunct="0">
              <a:spcBef>
                <a:spcPct val="0"/>
              </a:spcBef>
              <a:spcAft>
                <a:spcPct val="0"/>
              </a:spcAft>
              <a:defRPr/>
            </a:pPr>
            <a:r>
              <a:rPr lang="zh-CN" altLang="en-US" sz="3600" b="1" kern="0" dirty="0">
                <a:solidFill>
                  <a:srgbClr val="FFFFFF"/>
                </a:solidFill>
                <a:latin typeface="华文楷体" pitchFamily="2" charset="-122"/>
                <a:ea typeface="华文楷体" pitchFamily="2" charset="-122"/>
              </a:rPr>
              <a:t>新结构经济学的视角</a:t>
            </a:r>
            <a:endParaRPr lang="en-US" altLang="zh-CN" sz="3600" b="1" kern="0" dirty="0">
              <a:solidFill>
                <a:srgbClr val="FFFFFF"/>
              </a:solidFill>
              <a:latin typeface="华文楷体" pitchFamily="2" charset="-122"/>
              <a:ea typeface="华文楷体" pitchFamily="2" charset="-122"/>
            </a:endParaRPr>
          </a:p>
          <a:p>
            <a:pPr algn="ctr" eaLnBrk="0" fontAlgn="base" hangingPunct="0">
              <a:spcBef>
                <a:spcPct val="0"/>
              </a:spcBef>
              <a:spcAft>
                <a:spcPct val="0"/>
              </a:spcAft>
              <a:defRPr/>
            </a:pPr>
            <a:endParaRPr lang="en-US" altLang="zh-CN" sz="3200" b="1" kern="0" dirty="0">
              <a:solidFill>
                <a:srgbClr val="FFFFFF"/>
              </a:solidFill>
              <a:latin typeface="华文楷体" pitchFamily="2" charset="-122"/>
              <a:ea typeface="华文楷体" pitchFamily="2" charset="-122"/>
            </a:endParaRPr>
          </a:p>
          <a:p>
            <a:pPr algn="ctr" eaLnBrk="0" fontAlgn="base" hangingPunct="0">
              <a:spcBef>
                <a:spcPct val="0"/>
              </a:spcBef>
              <a:spcAft>
                <a:spcPct val="0"/>
              </a:spcAft>
              <a:defRPr/>
            </a:pPr>
            <a:r>
              <a:rPr lang="zh-CN" altLang="en-US" sz="3200" b="1" kern="0" dirty="0">
                <a:solidFill>
                  <a:srgbClr val="FFFFFF"/>
                </a:solidFill>
                <a:latin typeface="华文楷体" pitchFamily="2" charset="-122"/>
                <a:ea typeface="华文楷体" pitchFamily="2" charset="-122"/>
              </a:rPr>
              <a:t>王勇</a:t>
            </a:r>
            <a:endParaRPr lang="en-US" altLang="zh-CN" sz="3200" b="1" kern="0" dirty="0">
              <a:solidFill>
                <a:srgbClr val="FFFFFF"/>
              </a:solidFill>
              <a:latin typeface="华文楷体" pitchFamily="2" charset="-122"/>
              <a:ea typeface="华文楷体" pitchFamily="2" charset="-122"/>
            </a:endParaRPr>
          </a:p>
          <a:p>
            <a:pPr algn="ctr" eaLnBrk="0" fontAlgn="base" hangingPunct="0">
              <a:spcBef>
                <a:spcPct val="0"/>
              </a:spcBef>
              <a:spcAft>
                <a:spcPct val="0"/>
              </a:spcAft>
              <a:defRPr/>
            </a:pPr>
            <a:r>
              <a:rPr lang="zh-CN" altLang="en-US" sz="3200" b="1" kern="0" dirty="0">
                <a:solidFill>
                  <a:srgbClr val="FFFFFF"/>
                </a:solidFill>
                <a:latin typeface="华文楷体" pitchFamily="2" charset="-122"/>
                <a:ea typeface="华文楷体" pitchFamily="2" charset="-122"/>
              </a:rPr>
              <a:t>北京大学新结构经济学研究院</a:t>
            </a:r>
            <a:endParaRPr lang="en-US" altLang="zh-CN" sz="3200" b="1" kern="0" dirty="0">
              <a:solidFill>
                <a:srgbClr val="FFFFFF"/>
              </a:solidFill>
              <a:latin typeface="华文楷体" pitchFamily="2" charset="-122"/>
              <a:ea typeface="华文楷体" pitchFamily="2" charset="-122"/>
            </a:endParaRPr>
          </a:p>
          <a:p>
            <a:pPr algn="ctr" eaLnBrk="0" fontAlgn="base" hangingPunct="0">
              <a:spcBef>
                <a:spcPct val="0"/>
              </a:spcBef>
              <a:spcAft>
                <a:spcPct val="0"/>
              </a:spcAft>
              <a:defRPr/>
            </a:pPr>
            <a:r>
              <a:rPr lang="en-US" altLang="zh-CN" sz="3200" b="1" kern="0" dirty="0">
                <a:solidFill>
                  <a:srgbClr val="FFFFFF"/>
                </a:solidFill>
                <a:latin typeface="华文楷体" pitchFamily="2" charset="-122"/>
                <a:ea typeface="华文楷体" pitchFamily="2" charset="-122"/>
              </a:rPr>
              <a:t>yongwang@nsd.pku.edu.cn</a:t>
            </a:r>
          </a:p>
          <a:p>
            <a:pPr algn="ctr" eaLnBrk="0" fontAlgn="base" hangingPunct="0">
              <a:spcBef>
                <a:spcPct val="0"/>
              </a:spcBef>
              <a:spcAft>
                <a:spcPct val="0"/>
              </a:spcAft>
              <a:defRPr/>
            </a:pPr>
            <a:r>
              <a:rPr lang="zh-CN" altLang="en-US" sz="3200" b="1" kern="0" dirty="0">
                <a:solidFill>
                  <a:srgbClr val="FFFFFF"/>
                </a:solidFill>
                <a:latin typeface="华文楷体" pitchFamily="2" charset="-122"/>
                <a:ea typeface="华文楷体" pitchFamily="2" charset="-122"/>
              </a:rPr>
              <a:t>           </a:t>
            </a:r>
            <a:endParaRPr lang="en-US" altLang="zh-CN" sz="3200" kern="0" dirty="0">
              <a:solidFill>
                <a:srgbClr val="FFFFFF"/>
              </a:solidFill>
              <a:latin typeface="华文楷体" pitchFamily="2" charset="-122"/>
              <a:ea typeface="华文楷体" pitchFamily="2" charset="-122"/>
            </a:endParaRPr>
          </a:p>
          <a:p>
            <a:pPr algn="ctr" eaLnBrk="0" fontAlgn="base" hangingPunct="0">
              <a:spcBef>
                <a:spcPct val="0"/>
              </a:spcBef>
              <a:spcAft>
                <a:spcPct val="0"/>
              </a:spcAft>
              <a:defRPr/>
            </a:pPr>
            <a:endParaRPr lang="zh-CN" altLang="en-US" sz="3600" dirty="0">
              <a:solidFill>
                <a:srgbClr val="FFFFFF"/>
              </a:solidFill>
              <a:latin typeface="华文楷体" pitchFamily="2" charset="-122"/>
              <a:ea typeface="华文楷体" pitchFamily="2" charset="-122"/>
            </a:endParaRPr>
          </a:p>
        </p:txBody>
      </p:sp>
    </p:spTree>
    <p:extLst>
      <p:ext uri="{BB962C8B-B14F-4D97-AF65-F5344CB8AC3E}">
        <p14:creationId xmlns:p14="http://schemas.microsoft.com/office/powerpoint/2010/main" val="2545053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25" y="230188"/>
            <a:ext cx="8116639" cy="942975"/>
          </a:xfrm>
        </p:spPr>
        <p:txBody>
          <a:bodyPr/>
          <a:lstStyle/>
          <a:p>
            <a:r>
              <a:rPr lang="zh-CN" altLang="en-US" dirty="0"/>
              <a:t>第三类：转进型产业</a:t>
            </a:r>
            <a:endParaRPr lang="en-US" dirty="0"/>
          </a:p>
        </p:txBody>
      </p:sp>
      <p:sp>
        <p:nvSpPr>
          <p:cNvPr id="3" name="Content Placeholder 2"/>
          <p:cNvSpPr>
            <a:spLocks noGrp="1"/>
          </p:cNvSpPr>
          <p:nvPr>
            <p:ph idx="1"/>
          </p:nvPr>
        </p:nvSpPr>
        <p:spPr>
          <a:xfrm>
            <a:off x="323529" y="1700808"/>
            <a:ext cx="8587110" cy="4306292"/>
          </a:xfrm>
        </p:spPr>
        <p:txBody>
          <a:bodyPr/>
          <a:lstStyle/>
          <a:p>
            <a:pPr marL="0" indent="0">
              <a:buNone/>
            </a:pPr>
            <a:r>
              <a:rPr lang="zh-CN" altLang="en-US" sz="2400" dirty="0"/>
              <a:t>这类产业有两种类型，一类是丧失比较优势的产业，另一类是在我国还有比较优势，但是产能有富余的产业。</a:t>
            </a:r>
            <a:endParaRPr lang="en-US" altLang="zh-CN" sz="2400" dirty="0"/>
          </a:p>
          <a:p>
            <a:pPr marL="0" indent="0">
              <a:buNone/>
            </a:pPr>
            <a:endParaRPr lang="en-US" altLang="zh-CN" sz="2400" dirty="0"/>
          </a:p>
          <a:p>
            <a:pPr marL="0" indent="0">
              <a:buNone/>
            </a:pPr>
            <a:r>
              <a:rPr lang="zh-CN" altLang="en-US" sz="2400" dirty="0"/>
              <a:t>例子：</a:t>
            </a:r>
            <a:r>
              <a:rPr lang="en-US" altLang="zh-CN" sz="2400" dirty="0"/>
              <a:t>1. </a:t>
            </a:r>
            <a:r>
              <a:rPr lang="zh-CN" altLang="en-US" sz="2400" dirty="0"/>
              <a:t>劳动密集型的出口加工业是最典型的第一类产业。</a:t>
            </a:r>
            <a:endParaRPr lang="en-US" altLang="zh-CN" sz="2400" dirty="0"/>
          </a:p>
          <a:p>
            <a:pPr marL="0" indent="0">
              <a:buNone/>
            </a:pPr>
            <a:r>
              <a:rPr lang="en-US" sz="2400" dirty="0"/>
              <a:t>           </a:t>
            </a:r>
            <a:r>
              <a:rPr lang="en-US" altLang="zh-CN" sz="2400" dirty="0"/>
              <a:t>2.</a:t>
            </a:r>
            <a:r>
              <a:rPr lang="zh-CN" altLang="en-US" sz="2400" dirty="0"/>
              <a:t>退出型的第二类产业则包含钢筋、水泥、平板玻璃、电解铝等建材行业。</a:t>
            </a:r>
            <a:r>
              <a:rPr lang="en-US" altLang="zh-CN" sz="2400" dirty="0"/>
              <a:t>【</a:t>
            </a:r>
            <a:r>
              <a:rPr lang="zh-CN" altLang="en-US" sz="2400" dirty="0"/>
              <a:t>这些产业近些年在我国发展很快，机器设备很新，技术相当先进，生产能力是按满足过去高速增长所需的投资的需要形成的。</a:t>
            </a:r>
            <a:r>
              <a:rPr lang="en-US" altLang="zh-CN" sz="2400" dirty="0"/>
              <a:t>】</a:t>
            </a:r>
          </a:p>
          <a:p>
            <a:pPr marL="0" indent="0">
              <a:buNone/>
            </a:pPr>
            <a:endParaRPr lang="en-US" altLang="zh-CN" sz="2400" dirty="0"/>
          </a:p>
          <a:p>
            <a:pPr marL="0" indent="0">
              <a:buNone/>
            </a:pPr>
            <a:r>
              <a:rPr lang="zh-CN" altLang="en-US" sz="2400" b="1" dirty="0"/>
              <a:t>政府作用：</a:t>
            </a:r>
            <a:r>
              <a:rPr lang="en-US" altLang="zh-CN" sz="2400" dirty="0"/>
              <a:t>1. </a:t>
            </a:r>
            <a:r>
              <a:rPr lang="zh-CN" altLang="en-US" sz="2400" dirty="0"/>
              <a:t>对于第一类，协助向“微笑曲线”两端升级，同时帮助转移到劳动力更加便宜的地区与国家。</a:t>
            </a:r>
            <a:r>
              <a:rPr lang="en-US" altLang="zh-CN" sz="2400" dirty="0"/>
              <a:t>2. </a:t>
            </a:r>
            <a:r>
              <a:rPr lang="zh-CN" altLang="en-US" sz="2400" dirty="0"/>
              <a:t>对于第二类，协助出口到其他发展中国家，或者去那里做直接投资。</a:t>
            </a:r>
            <a:endParaRPr lang="en-US" sz="2400"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10</a:t>
            </a:fld>
            <a:endParaRPr lang="en-US" altLang="zh-CN"/>
          </a:p>
        </p:txBody>
      </p:sp>
    </p:spTree>
    <p:extLst>
      <p:ext uri="{BB962C8B-B14F-4D97-AF65-F5344CB8AC3E}">
        <p14:creationId xmlns:p14="http://schemas.microsoft.com/office/powerpoint/2010/main" val="1175326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25" y="230188"/>
            <a:ext cx="8188647" cy="942975"/>
          </a:xfrm>
        </p:spPr>
        <p:txBody>
          <a:bodyPr/>
          <a:lstStyle/>
          <a:p>
            <a:r>
              <a:rPr lang="zh-CN" altLang="en-US" dirty="0"/>
              <a:t>第四类：“换道超车型”产业</a:t>
            </a:r>
            <a:endParaRPr lang="en-US" dirty="0"/>
          </a:p>
        </p:txBody>
      </p:sp>
      <p:sp>
        <p:nvSpPr>
          <p:cNvPr id="3" name="Content Placeholder 2"/>
          <p:cNvSpPr>
            <a:spLocks noGrp="1"/>
          </p:cNvSpPr>
          <p:nvPr>
            <p:ph idx="1"/>
          </p:nvPr>
        </p:nvSpPr>
        <p:spPr>
          <a:xfrm>
            <a:off x="866775" y="1893888"/>
            <a:ext cx="8043863" cy="4775472"/>
          </a:xfrm>
        </p:spPr>
        <p:txBody>
          <a:bodyPr/>
          <a:lstStyle/>
          <a:p>
            <a:pPr marL="0" indent="0">
              <a:buNone/>
            </a:pPr>
            <a:r>
              <a:rPr lang="zh-CN" altLang="en-US" sz="2400" b="1" dirty="0"/>
              <a:t>特征</a:t>
            </a:r>
            <a:r>
              <a:rPr lang="zh-CN" altLang="en-US" sz="2400" dirty="0"/>
              <a:t>：技术与资本都比较密集、人力资本需求高、研发周期短、规模报酬递增的新兴产业。</a:t>
            </a:r>
            <a:endParaRPr lang="en-US" altLang="zh-CN" sz="2400" dirty="0"/>
          </a:p>
          <a:p>
            <a:pPr marL="0" indent="0">
              <a:buNone/>
            </a:pPr>
            <a:endParaRPr lang="en-US" altLang="zh-CN" sz="2400" b="1" dirty="0"/>
          </a:p>
          <a:p>
            <a:pPr marL="0" indent="0">
              <a:buNone/>
            </a:pPr>
            <a:r>
              <a:rPr lang="zh-CN" altLang="en-US" sz="2400" b="1" dirty="0"/>
              <a:t>例子</a:t>
            </a:r>
            <a:r>
              <a:rPr lang="zh-CN" altLang="en-US" sz="2400" dirty="0"/>
              <a:t>： 当前我国的信息、通讯产业的软件、手机等产业。在这类产业的发展上，我国拥有国内市场巨大、科技人才多、和完备的生产加工能力能够把概念迅速变成产品等优势，并已经出现了华为、阿里巴巴、腾讯等成功的企业。</a:t>
            </a:r>
            <a:endParaRPr lang="en-US" altLang="zh-CN" sz="2400" dirty="0"/>
          </a:p>
          <a:p>
            <a:pPr marL="0" indent="0">
              <a:buNone/>
            </a:pPr>
            <a:endParaRPr lang="en-US" altLang="zh-CN" sz="2400" b="1" dirty="0"/>
          </a:p>
          <a:p>
            <a:pPr marL="0" indent="0">
              <a:buNone/>
            </a:pPr>
            <a:r>
              <a:rPr lang="zh-CN" altLang="en-US" sz="2400" b="1" dirty="0"/>
              <a:t>政府作用</a:t>
            </a:r>
            <a:r>
              <a:rPr lang="zh-CN" altLang="en-US" sz="2400" dirty="0"/>
              <a:t>：提供孵化基地、加强知识产权保护、鼓励风险投资、制定优惠的人才和税收政策，支持国内和国外的创新性人才创业</a:t>
            </a:r>
            <a:endParaRPr lang="en-US" altLang="zh-CN" sz="2400" dirty="0"/>
          </a:p>
          <a:p>
            <a:endParaRPr lang="en-US" altLang="zh-CN" sz="2400" dirty="0"/>
          </a:p>
          <a:p>
            <a:endParaRPr lang="en-US"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11</a:t>
            </a:fld>
            <a:endParaRPr lang="en-US" altLang="zh-CN"/>
          </a:p>
        </p:txBody>
      </p:sp>
    </p:spTree>
    <p:extLst>
      <p:ext uri="{BB962C8B-B14F-4D97-AF65-F5344CB8AC3E}">
        <p14:creationId xmlns:p14="http://schemas.microsoft.com/office/powerpoint/2010/main" val="3050083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25" y="230188"/>
            <a:ext cx="7972623" cy="942975"/>
          </a:xfrm>
        </p:spPr>
        <p:txBody>
          <a:bodyPr/>
          <a:lstStyle/>
          <a:p>
            <a:r>
              <a:rPr lang="zh-CN" altLang="en-US" dirty="0"/>
              <a:t>第五类：战略型产业</a:t>
            </a:r>
            <a:endParaRPr lang="en-US" dirty="0"/>
          </a:p>
        </p:txBody>
      </p:sp>
      <p:sp>
        <p:nvSpPr>
          <p:cNvPr id="3" name="Content Placeholder 2"/>
          <p:cNvSpPr>
            <a:spLocks noGrp="1"/>
          </p:cNvSpPr>
          <p:nvPr>
            <p:ph idx="1"/>
          </p:nvPr>
        </p:nvSpPr>
        <p:spPr>
          <a:xfrm>
            <a:off x="395537" y="1700808"/>
            <a:ext cx="8515102" cy="4968552"/>
          </a:xfrm>
        </p:spPr>
        <p:txBody>
          <a:bodyPr/>
          <a:lstStyle/>
          <a:p>
            <a:pPr marL="0" indent="0">
              <a:buNone/>
            </a:pPr>
            <a:r>
              <a:rPr lang="zh-CN" altLang="en-US" sz="2400" dirty="0"/>
              <a:t>分为两类：</a:t>
            </a:r>
            <a:r>
              <a:rPr lang="zh-CN" altLang="en-US" sz="2400" b="1" dirty="0"/>
              <a:t>国防安全产业和战略型新兴产业</a:t>
            </a:r>
            <a:endParaRPr lang="en-US" altLang="zh-CN" sz="2400" b="1" dirty="0"/>
          </a:p>
          <a:p>
            <a:pPr marL="0" indent="0">
              <a:buNone/>
            </a:pPr>
            <a:r>
              <a:rPr lang="zh-CN" altLang="en-US" sz="2400" b="1" dirty="0"/>
              <a:t>例子： </a:t>
            </a:r>
            <a:r>
              <a:rPr lang="en-US" altLang="zh-CN" sz="2400" b="1" dirty="0"/>
              <a:t>1. </a:t>
            </a:r>
            <a:r>
              <a:rPr lang="zh-CN" altLang="en-US" sz="2400" b="1" dirty="0"/>
              <a:t>国防安全产业：</a:t>
            </a:r>
            <a:r>
              <a:rPr lang="zh-CN" altLang="en-US" sz="2400" dirty="0"/>
              <a:t>中国当前的大飞机、航天、超级计算机产业、武器军事装备等</a:t>
            </a:r>
            <a:endParaRPr lang="en-US" altLang="zh-CN" sz="2400" dirty="0"/>
          </a:p>
          <a:p>
            <a:pPr marL="0" indent="0">
              <a:buNone/>
            </a:pPr>
            <a:r>
              <a:rPr lang="en-US" sz="2400" dirty="0"/>
              <a:t>            </a:t>
            </a:r>
            <a:r>
              <a:rPr lang="en-US" altLang="zh-CN" sz="2400" b="1" dirty="0"/>
              <a:t>2. </a:t>
            </a:r>
            <a:r>
              <a:rPr lang="zh-CN" altLang="en-US" sz="2400" b="1" dirty="0"/>
              <a:t>战略型新兴产业</a:t>
            </a:r>
            <a:r>
              <a:rPr lang="zh-CN" altLang="en-US" sz="2400" dirty="0"/>
              <a:t>：中国当前的新能源、新材料、芯片等 （对其他产业的外部性很强，如果国外征收高昂专利费用或者出于非经济原因不授权我们使用，则将带来严重后果）</a:t>
            </a:r>
            <a:endParaRPr lang="en-US" altLang="zh-CN" sz="2400" dirty="0"/>
          </a:p>
          <a:p>
            <a:pPr marL="0" indent="0">
              <a:buNone/>
            </a:pPr>
            <a:endParaRPr lang="en-US" sz="2400" dirty="0"/>
          </a:p>
          <a:p>
            <a:pPr marL="0" indent="0">
              <a:buNone/>
            </a:pPr>
            <a:r>
              <a:rPr lang="zh-CN" altLang="en-US" sz="2400" b="1" dirty="0"/>
              <a:t>政府作用：</a:t>
            </a:r>
            <a:r>
              <a:rPr lang="zh-CN" altLang="en-US" sz="2400" dirty="0"/>
              <a:t>由政府财政直接拨款来支持其新产品新技术开发，并以政府采购和推广到其他国家来支持其产品的生产。对于相关技术的基础科研予以支持、协调培养与吸引相关人才，提供配套的软硬基础设施等等。</a:t>
            </a:r>
            <a:endParaRPr lang="en-US" altLang="zh-CN" sz="2400" dirty="0"/>
          </a:p>
          <a:p>
            <a:pPr marL="0" indent="0">
              <a:buNone/>
            </a:pPr>
            <a:r>
              <a:rPr lang="en-US" sz="2400" b="1" dirty="0"/>
              <a:t>                   </a:t>
            </a:r>
            <a:endParaRPr lang="en-US" sz="2400"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12</a:t>
            </a:fld>
            <a:endParaRPr lang="en-US" altLang="zh-CN"/>
          </a:p>
        </p:txBody>
      </p:sp>
    </p:spTree>
    <p:extLst>
      <p:ext uri="{BB962C8B-B14F-4D97-AF65-F5344CB8AC3E}">
        <p14:creationId xmlns:p14="http://schemas.microsoft.com/office/powerpoint/2010/main" val="2449140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1" y="230188"/>
            <a:ext cx="8659118" cy="942975"/>
          </a:xfrm>
        </p:spPr>
        <p:txBody>
          <a:bodyPr/>
          <a:lstStyle/>
          <a:p>
            <a:r>
              <a:rPr lang="zh-CN" altLang="en-US" sz="3600" dirty="0"/>
              <a:t>中国光伏产业案例（于佳、王勇，</a:t>
            </a:r>
            <a:r>
              <a:rPr lang="en-US" altLang="zh-CN" sz="3600" dirty="0"/>
              <a:t>2020</a:t>
            </a:r>
            <a:r>
              <a:rPr lang="zh-CN" altLang="en-US" sz="3600" dirty="0"/>
              <a:t>）</a:t>
            </a:r>
            <a:endParaRPr lang="en-US" sz="3600" dirty="0"/>
          </a:p>
        </p:txBody>
      </p:sp>
      <p:sp>
        <p:nvSpPr>
          <p:cNvPr id="3" name="Content Placeholder 2"/>
          <p:cNvSpPr>
            <a:spLocks noGrp="1"/>
          </p:cNvSpPr>
          <p:nvPr>
            <p:ph idx="1"/>
          </p:nvPr>
        </p:nvSpPr>
        <p:spPr>
          <a:xfrm>
            <a:off x="251521" y="1556792"/>
            <a:ext cx="8659118" cy="5112568"/>
          </a:xfrm>
        </p:spPr>
        <p:txBody>
          <a:bodyPr/>
          <a:lstStyle/>
          <a:p>
            <a:pPr marL="457200" indent="-457200">
              <a:buAutoNum type="arabicPeriod"/>
            </a:pPr>
            <a:r>
              <a:rPr lang="zh-CN" altLang="en-US" sz="2800" dirty="0"/>
              <a:t>追赶型</a:t>
            </a:r>
            <a:r>
              <a:rPr lang="en-US" sz="2800" dirty="0"/>
              <a:t>           </a:t>
            </a:r>
            <a:r>
              <a:rPr lang="zh-CN" altLang="en-US" sz="2800" dirty="0"/>
              <a:t>领先型</a:t>
            </a:r>
            <a:r>
              <a:rPr lang="en-US" sz="2800" dirty="0"/>
              <a:t>          </a:t>
            </a:r>
            <a:r>
              <a:rPr lang="zh-CN" altLang="en-US" sz="2800" dirty="0"/>
              <a:t>转进型</a:t>
            </a:r>
            <a:endParaRPr lang="en-US" altLang="zh-CN" sz="2800" dirty="0"/>
          </a:p>
          <a:p>
            <a:pPr marL="457200" indent="-457200">
              <a:buAutoNum type="arabicPeriod"/>
            </a:pPr>
            <a:r>
              <a:rPr lang="zh-CN" altLang="en-US" sz="2800" dirty="0"/>
              <a:t>光伏产业的 三个环节：</a:t>
            </a:r>
            <a:endParaRPr lang="en-US" altLang="zh-CN" sz="2800" dirty="0"/>
          </a:p>
          <a:p>
            <a:pPr marL="0" indent="0">
              <a:buNone/>
            </a:pPr>
            <a:r>
              <a:rPr lang="en-US" altLang="zh-CN" sz="2800" dirty="0"/>
              <a:t>    a. </a:t>
            </a:r>
            <a:r>
              <a:rPr lang="zh-CN" altLang="zh-CN" sz="2800" dirty="0"/>
              <a:t>上游为硅料相关的环节；</a:t>
            </a:r>
            <a:endParaRPr lang="en-US" altLang="zh-CN" sz="2800" dirty="0"/>
          </a:p>
          <a:p>
            <a:pPr marL="0" indent="0">
              <a:buNone/>
            </a:pPr>
            <a:r>
              <a:rPr lang="en-US" altLang="zh-CN" sz="2800" dirty="0"/>
              <a:t>    b. </a:t>
            </a:r>
            <a:r>
              <a:rPr lang="zh-CN" altLang="zh-CN" sz="2800" dirty="0"/>
              <a:t>中游为电池片、电池组件环节；</a:t>
            </a:r>
            <a:endParaRPr lang="en-US" altLang="zh-CN" sz="2800" dirty="0"/>
          </a:p>
          <a:p>
            <a:pPr marL="0" indent="0">
              <a:buNone/>
            </a:pPr>
            <a:r>
              <a:rPr lang="en-US" altLang="zh-CN" sz="2800" dirty="0"/>
              <a:t>    c. </a:t>
            </a:r>
            <a:r>
              <a:rPr lang="zh-CN" altLang="zh-CN" sz="2800" dirty="0"/>
              <a:t>下游为应用系统环节（光伏发电）</a:t>
            </a:r>
            <a:endParaRPr lang="en-US" altLang="zh-CN" sz="2800" dirty="0"/>
          </a:p>
          <a:p>
            <a:pPr marL="457200" indent="-457200">
              <a:buAutoNum type="arabicPlain" startAt="3"/>
            </a:pPr>
            <a:r>
              <a:rPr lang="zh-CN" altLang="zh-CN" sz="2800" dirty="0"/>
              <a:t>中国的光伏开端是产业链的中游，即电池片、电池组件环节的生产</a:t>
            </a:r>
            <a:endParaRPr lang="en-US" altLang="zh-CN" sz="2800" dirty="0"/>
          </a:p>
          <a:p>
            <a:pPr marL="457200" indent="-457200">
              <a:buAutoNum type="arabicPlain" startAt="3"/>
            </a:pPr>
            <a:r>
              <a:rPr lang="zh-CN" altLang="en-US" sz="2800" dirty="0"/>
              <a:t>向</a:t>
            </a:r>
            <a:r>
              <a:rPr lang="en-US" altLang="zh-CN" sz="2800" dirty="0"/>
              <a:t>“</a:t>
            </a:r>
            <a:r>
              <a:rPr lang="zh-CN" altLang="en-US" sz="2800" dirty="0"/>
              <a:t>一带一路”国家梯度转移的前景</a:t>
            </a:r>
            <a:endParaRPr lang="en-US" altLang="zh-CN" sz="2800" dirty="0"/>
          </a:p>
          <a:p>
            <a:pPr marL="457200" indent="-457200">
              <a:buAutoNum type="arabicPlain" startAt="3"/>
            </a:pPr>
            <a:r>
              <a:rPr lang="zh-CN" altLang="en-US" sz="2800" dirty="0"/>
              <a:t>政府要“有为”，避免“乱为”与“不作为”</a:t>
            </a:r>
            <a:endParaRPr lang="en-US" altLang="zh-CN" sz="2800" dirty="0"/>
          </a:p>
          <a:p>
            <a:pPr marL="0" indent="0">
              <a:buNone/>
            </a:pPr>
            <a:endParaRPr lang="en-US" altLang="zh-CN" dirty="0"/>
          </a:p>
          <a:p>
            <a:pPr marL="0" indent="0">
              <a:buNone/>
            </a:pPr>
            <a:endParaRPr lang="en-US" altLang="zh-CN" dirty="0"/>
          </a:p>
          <a:p>
            <a:pPr marL="0" indent="0">
              <a:buNone/>
            </a:pPr>
            <a:endParaRPr lang="en-US" altLang="zh-CN" dirty="0"/>
          </a:p>
          <a:p>
            <a:pPr marL="457200" indent="-457200">
              <a:buAutoNum type="arabicPeriod"/>
            </a:pPr>
            <a:endParaRPr lang="en-US" sz="2400"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13</a:t>
            </a:fld>
            <a:endParaRPr lang="en-US" altLang="zh-CN"/>
          </a:p>
        </p:txBody>
      </p:sp>
      <p:sp>
        <p:nvSpPr>
          <p:cNvPr id="5" name="箭头: 右 4">
            <a:extLst>
              <a:ext uri="{FF2B5EF4-FFF2-40B4-BE49-F238E27FC236}">
                <a16:creationId xmlns:a16="http://schemas.microsoft.com/office/drawing/2014/main" id="{0F97F6BC-BE10-4E7C-9C1C-140AAA7D756F}"/>
              </a:ext>
            </a:extLst>
          </p:cNvPr>
          <p:cNvSpPr/>
          <p:nvPr/>
        </p:nvSpPr>
        <p:spPr bwMode="auto">
          <a:xfrm>
            <a:off x="1979712" y="1700808"/>
            <a:ext cx="720080" cy="216024"/>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8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Arial" charset="0"/>
            </a:endParaRPr>
          </a:p>
        </p:txBody>
      </p:sp>
      <p:sp>
        <p:nvSpPr>
          <p:cNvPr id="6" name="箭头: 右 5">
            <a:extLst>
              <a:ext uri="{FF2B5EF4-FFF2-40B4-BE49-F238E27FC236}">
                <a16:creationId xmlns:a16="http://schemas.microsoft.com/office/drawing/2014/main" id="{E7986EA5-4F4D-4153-89BC-E91DE96C639F}"/>
              </a:ext>
            </a:extLst>
          </p:cNvPr>
          <p:cNvSpPr/>
          <p:nvPr/>
        </p:nvSpPr>
        <p:spPr bwMode="auto">
          <a:xfrm>
            <a:off x="4067944" y="1700808"/>
            <a:ext cx="720080" cy="216024"/>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8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406055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89C784-A36F-43D6-A94B-6B63577BCEC3}"/>
              </a:ext>
            </a:extLst>
          </p:cNvPr>
          <p:cNvSpPr>
            <a:spLocks noGrp="1"/>
          </p:cNvSpPr>
          <p:nvPr>
            <p:ph type="title"/>
          </p:nvPr>
        </p:nvSpPr>
        <p:spPr>
          <a:xfrm>
            <a:off x="631825" y="230188"/>
            <a:ext cx="7324551" cy="942975"/>
          </a:xfrm>
        </p:spPr>
        <p:txBody>
          <a:bodyPr/>
          <a:lstStyle/>
          <a:p>
            <a:r>
              <a:rPr lang="zh-CN" altLang="en-US" dirty="0"/>
              <a:t>未来十年产业升级的新机遇</a:t>
            </a:r>
          </a:p>
        </p:txBody>
      </p:sp>
      <p:sp>
        <p:nvSpPr>
          <p:cNvPr id="3" name="内容占位符 2">
            <a:extLst>
              <a:ext uri="{FF2B5EF4-FFF2-40B4-BE49-F238E27FC236}">
                <a16:creationId xmlns:a16="http://schemas.microsoft.com/office/drawing/2014/main" id="{6DBA9F10-E464-4180-83A0-86B6FD4010B7}"/>
              </a:ext>
            </a:extLst>
          </p:cNvPr>
          <p:cNvSpPr>
            <a:spLocks noGrp="1"/>
          </p:cNvSpPr>
          <p:nvPr>
            <p:ph idx="1"/>
          </p:nvPr>
        </p:nvSpPr>
        <p:spPr>
          <a:xfrm>
            <a:off x="323528" y="1484784"/>
            <a:ext cx="8587111" cy="5256584"/>
          </a:xfrm>
        </p:spPr>
        <p:txBody>
          <a:bodyPr/>
          <a:lstStyle/>
          <a:p>
            <a:r>
              <a:rPr lang="zh-CN" altLang="en-US" sz="2000" dirty="0"/>
              <a:t>中美贸易谈判的核心在于中国的产业政策。给定中美分歧的长期性，对于“战略型”产业、“换道超车型”产业，我国的相关企业会寻求在地缘政治意义上更为可靠的“战略供应商”，对于容易受到国际战略对手刻意打压的产业，特别是涉及到关键技术的创新，我国政府想必也会加大扶持力度，是产业投资的新机遇。</a:t>
            </a:r>
            <a:endParaRPr lang="en-US" altLang="zh-CN" sz="2000" dirty="0"/>
          </a:p>
          <a:p>
            <a:r>
              <a:rPr lang="zh-CN" altLang="en-US" sz="2000" dirty="0"/>
              <a:t>紧密借助于 </a:t>
            </a:r>
            <a:r>
              <a:rPr lang="en-US" altLang="zh-CN" sz="2000" dirty="0"/>
              <a:t>A(</a:t>
            </a:r>
            <a:r>
              <a:rPr lang="zh-CN" altLang="en-US" sz="2000" dirty="0"/>
              <a:t>人工智能）、</a:t>
            </a:r>
            <a:r>
              <a:rPr lang="en-US" altLang="zh-CN" sz="2000" dirty="0"/>
              <a:t>B</a:t>
            </a:r>
            <a:r>
              <a:rPr lang="zh-CN" altLang="en-US" sz="2000" dirty="0"/>
              <a:t>（区块链）、</a:t>
            </a:r>
            <a:r>
              <a:rPr lang="en-US" altLang="zh-CN" sz="2000" dirty="0"/>
              <a:t>C</a:t>
            </a:r>
            <a:r>
              <a:rPr lang="zh-CN" altLang="en-US" sz="2000" dirty="0"/>
              <a:t>（云计算）、</a:t>
            </a:r>
            <a:r>
              <a:rPr lang="en-US" altLang="zh-CN" sz="2000" dirty="0"/>
              <a:t>D</a:t>
            </a:r>
            <a:r>
              <a:rPr lang="zh-CN" altLang="en-US" sz="2000" dirty="0"/>
              <a:t>（大数据）等新的“数字技术”生产高科技高性能产品的产业，以及充分满足中产以上消费者对个性化与高品质的服务的需求的“平台经济”型产业，预计将继续会成为独角兽企业的主要来源产业。</a:t>
            </a:r>
            <a:endParaRPr lang="en-US" altLang="zh-CN" sz="2000" dirty="0"/>
          </a:p>
          <a:p>
            <a:r>
              <a:rPr lang="zh-CN" altLang="en-US" sz="2000" dirty="0"/>
              <a:t>借助“一带一路”的机遇，会有越来越多转进型产业会转移到其他发展中国家做直接投资，背后需要中国政府在地缘政治保障、国际支付体系、国际安全运输能力、国际知识产权保护、中长期基础设施投资等方面发挥积极有为的作用。</a:t>
            </a:r>
            <a:endParaRPr lang="en-US" altLang="zh-CN" sz="2000" dirty="0"/>
          </a:p>
          <a:p>
            <a:r>
              <a:rPr lang="zh-CN" altLang="en-US" sz="2000" dirty="0"/>
              <a:t>在教育、医疗、养老等社会性服务业存在明显短板与区域间歧视，借助“长三角一体化”、“粤港澳大湾区”、“京津冀协同发展”等区域政策的推进，有望出现持久的利好投资机会。</a:t>
            </a:r>
            <a:endParaRPr lang="en-US" altLang="zh-CN" sz="2000" dirty="0"/>
          </a:p>
          <a:p>
            <a:endParaRPr lang="en-US" altLang="zh-CN" sz="2000" dirty="0"/>
          </a:p>
          <a:p>
            <a:endParaRPr lang="zh-CN" altLang="en-US" sz="2000" dirty="0"/>
          </a:p>
        </p:txBody>
      </p:sp>
      <p:sp>
        <p:nvSpPr>
          <p:cNvPr id="4" name="灯片编号占位符 3">
            <a:extLst>
              <a:ext uri="{FF2B5EF4-FFF2-40B4-BE49-F238E27FC236}">
                <a16:creationId xmlns:a16="http://schemas.microsoft.com/office/drawing/2014/main" id="{5E442D01-ACC6-4591-989F-028DB6AF9F4A}"/>
              </a:ext>
            </a:extLst>
          </p:cNvPr>
          <p:cNvSpPr>
            <a:spLocks noGrp="1"/>
          </p:cNvSpPr>
          <p:nvPr>
            <p:ph type="sldNum" sz="quarter" idx="10"/>
          </p:nvPr>
        </p:nvSpPr>
        <p:spPr/>
        <p:txBody>
          <a:bodyPr/>
          <a:lstStyle/>
          <a:p>
            <a:pPr>
              <a:defRPr/>
            </a:pPr>
            <a:fld id="{69EA87B3-2AA1-4692-823C-359F65DF24DB}" type="slidenum">
              <a:rPr lang="zh-CN" altLang="en-US" smtClean="0"/>
              <a:pPr>
                <a:defRPr/>
              </a:pPr>
              <a:t>14</a:t>
            </a:fld>
            <a:endParaRPr lang="en-US" altLang="zh-CN"/>
          </a:p>
        </p:txBody>
      </p:sp>
    </p:spTree>
    <p:extLst>
      <p:ext uri="{BB962C8B-B14F-4D97-AF65-F5344CB8AC3E}">
        <p14:creationId xmlns:p14="http://schemas.microsoft.com/office/powerpoint/2010/main" val="2071112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4CF8F9-35D2-4548-B18F-589EB61FC35F}"/>
              </a:ext>
            </a:extLst>
          </p:cNvPr>
          <p:cNvSpPr>
            <a:spLocks noGrp="1"/>
          </p:cNvSpPr>
          <p:nvPr>
            <p:ph type="title"/>
          </p:nvPr>
        </p:nvSpPr>
        <p:spPr>
          <a:xfrm>
            <a:off x="631825" y="230188"/>
            <a:ext cx="7900615" cy="942975"/>
          </a:xfrm>
        </p:spPr>
        <p:txBody>
          <a:bodyPr/>
          <a:lstStyle/>
          <a:p>
            <a:r>
              <a:rPr lang="zh-CN" altLang="en-US" dirty="0"/>
              <a:t>未来十年产业升级的主要挑战</a:t>
            </a:r>
          </a:p>
        </p:txBody>
      </p:sp>
      <p:sp>
        <p:nvSpPr>
          <p:cNvPr id="3" name="内容占位符 2">
            <a:extLst>
              <a:ext uri="{FF2B5EF4-FFF2-40B4-BE49-F238E27FC236}">
                <a16:creationId xmlns:a16="http://schemas.microsoft.com/office/drawing/2014/main" id="{02034512-B0A7-4991-A133-203AF767BB4E}"/>
              </a:ext>
            </a:extLst>
          </p:cNvPr>
          <p:cNvSpPr>
            <a:spLocks noGrp="1"/>
          </p:cNvSpPr>
          <p:nvPr>
            <p:ph idx="1"/>
          </p:nvPr>
        </p:nvSpPr>
        <p:spPr>
          <a:xfrm>
            <a:off x="323529" y="1412776"/>
            <a:ext cx="8639496" cy="5328592"/>
          </a:xfrm>
        </p:spPr>
        <p:txBody>
          <a:bodyPr/>
          <a:lstStyle/>
          <a:p>
            <a:r>
              <a:rPr lang="zh-CN" altLang="en-US" sz="2400" b="1" dirty="0"/>
              <a:t>领先型产业：</a:t>
            </a:r>
            <a:endParaRPr lang="en-US" altLang="zh-CN" sz="2400" b="1" dirty="0"/>
          </a:p>
          <a:p>
            <a:pPr marL="0" indent="0">
              <a:buNone/>
            </a:pPr>
            <a:r>
              <a:rPr lang="zh-CN" altLang="en-US" sz="2400" dirty="0"/>
              <a:t>   </a:t>
            </a:r>
            <a:r>
              <a:rPr lang="zh-CN" altLang="en-US" sz="2000" dirty="0"/>
              <a:t>如何做好质量与品牌，避免大而不强，拓展国际市场</a:t>
            </a:r>
            <a:endParaRPr lang="en-US" altLang="zh-CN" sz="2000" dirty="0"/>
          </a:p>
          <a:p>
            <a:r>
              <a:rPr lang="zh-CN" altLang="en-US" sz="2400" b="1" dirty="0"/>
              <a:t>追赶型产业：</a:t>
            </a:r>
            <a:endParaRPr lang="en-US" altLang="zh-CN" sz="2400" b="1" dirty="0"/>
          </a:p>
          <a:p>
            <a:pPr marL="0" indent="0">
              <a:buNone/>
            </a:pPr>
            <a:r>
              <a:rPr lang="en-US" altLang="zh-CN" sz="2400" dirty="0"/>
              <a:t>    </a:t>
            </a:r>
            <a:r>
              <a:rPr lang="zh-CN" altLang="en-US" sz="2000" dirty="0"/>
              <a:t>改善营商环境，坚持改革开放，对于高科技企业招商引资</a:t>
            </a:r>
            <a:endParaRPr lang="en-US" altLang="zh-CN" sz="2000" dirty="0"/>
          </a:p>
          <a:p>
            <a:r>
              <a:rPr lang="zh-CN" altLang="en-US" sz="2400" b="1" dirty="0"/>
              <a:t>转进型产业：</a:t>
            </a:r>
            <a:endParaRPr lang="en-US" altLang="zh-CN" sz="2400" b="1" dirty="0"/>
          </a:p>
          <a:p>
            <a:pPr marL="0" indent="0">
              <a:buNone/>
            </a:pPr>
            <a:r>
              <a:rPr lang="en-US" altLang="zh-CN" sz="2400" dirty="0"/>
              <a:t>    </a:t>
            </a:r>
            <a:r>
              <a:rPr lang="zh-CN" altLang="en-US" sz="2000" dirty="0"/>
              <a:t>对僵尸企业的处置（国企改革）与产业国际转移，寻求国际市场</a:t>
            </a:r>
            <a:endParaRPr lang="en-US" altLang="zh-CN" sz="2000" dirty="0"/>
          </a:p>
          <a:p>
            <a:r>
              <a:rPr lang="zh-CN" altLang="en-US" sz="2400" b="1" dirty="0"/>
              <a:t>换道超车型产业：</a:t>
            </a:r>
            <a:endParaRPr lang="en-US" altLang="zh-CN" sz="2400" b="1" dirty="0"/>
          </a:p>
          <a:p>
            <a:pPr marL="0" indent="0">
              <a:buNone/>
            </a:pPr>
            <a:r>
              <a:rPr lang="zh-CN" altLang="en-US" sz="2000" dirty="0"/>
              <a:t>   科研创新人才的培养与全球人才的招揽，创新制度的完善</a:t>
            </a:r>
            <a:endParaRPr lang="en-US" altLang="zh-CN" sz="2000" dirty="0"/>
          </a:p>
          <a:p>
            <a:r>
              <a:rPr lang="zh-CN" altLang="en-US" sz="2400" b="1" dirty="0"/>
              <a:t>战略型产业：</a:t>
            </a:r>
            <a:endParaRPr lang="en-US" altLang="zh-CN" sz="2400" b="1" dirty="0"/>
          </a:p>
          <a:p>
            <a:pPr marL="0" indent="0">
              <a:buNone/>
            </a:pPr>
            <a:r>
              <a:rPr lang="zh-CN" altLang="en-US" sz="2000" dirty="0"/>
              <a:t>地缘政治环境愈加复杂，是否能够找到可靠后备计划应对被“掐脖子”风险</a:t>
            </a:r>
            <a:endParaRPr lang="en-US" altLang="zh-CN" sz="2000" dirty="0"/>
          </a:p>
          <a:p>
            <a:r>
              <a:rPr lang="zh-CN" altLang="en-US" sz="2400" b="1" dirty="0"/>
              <a:t>其他方面：</a:t>
            </a:r>
            <a:endParaRPr lang="en-US" altLang="zh-CN" sz="2400" b="1" dirty="0"/>
          </a:p>
          <a:p>
            <a:pPr marL="0" indent="0">
              <a:buNone/>
            </a:pPr>
            <a:r>
              <a:rPr lang="en-US" altLang="zh-CN" sz="2000" dirty="0"/>
              <a:t>  </a:t>
            </a:r>
            <a:r>
              <a:rPr lang="zh-CN" altLang="en-US" sz="2000" dirty="0"/>
              <a:t>如何深化要素市场与公共服务一体化改革，防范金融危机风险，促进创新</a:t>
            </a:r>
            <a:endParaRPr lang="en-US" altLang="zh-CN" sz="2000" dirty="0"/>
          </a:p>
          <a:p>
            <a:endParaRPr lang="en-US" altLang="zh-CN" sz="2400" b="1" dirty="0"/>
          </a:p>
          <a:p>
            <a:endParaRPr lang="en-US" altLang="zh-CN" sz="2400" b="1" dirty="0"/>
          </a:p>
        </p:txBody>
      </p:sp>
      <p:sp>
        <p:nvSpPr>
          <p:cNvPr id="4" name="灯片编号占位符 3">
            <a:extLst>
              <a:ext uri="{FF2B5EF4-FFF2-40B4-BE49-F238E27FC236}">
                <a16:creationId xmlns:a16="http://schemas.microsoft.com/office/drawing/2014/main" id="{B8914D29-4A17-4078-BB26-DEF2857C21C2}"/>
              </a:ext>
            </a:extLst>
          </p:cNvPr>
          <p:cNvSpPr>
            <a:spLocks noGrp="1"/>
          </p:cNvSpPr>
          <p:nvPr>
            <p:ph type="sldNum" sz="quarter" idx="10"/>
          </p:nvPr>
        </p:nvSpPr>
        <p:spPr/>
        <p:txBody>
          <a:bodyPr/>
          <a:lstStyle/>
          <a:p>
            <a:pPr>
              <a:defRPr/>
            </a:pPr>
            <a:fld id="{69EA87B3-2AA1-4692-823C-359F65DF24DB}" type="slidenum">
              <a:rPr lang="zh-CN" altLang="en-US" smtClean="0"/>
              <a:pPr>
                <a:defRPr/>
              </a:pPr>
              <a:t>15</a:t>
            </a:fld>
            <a:endParaRPr lang="en-US" altLang="zh-CN" dirty="0"/>
          </a:p>
        </p:txBody>
      </p:sp>
    </p:spTree>
    <p:extLst>
      <p:ext uri="{BB962C8B-B14F-4D97-AF65-F5344CB8AC3E}">
        <p14:creationId xmlns:p14="http://schemas.microsoft.com/office/powerpoint/2010/main" val="683041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5" y="230188"/>
            <a:ext cx="8064896" cy="942975"/>
          </a:xfrm>
        </p:spPr>
        <p:txBody>
          <a:bodyPr/>
          <a:lstStyle/>
          <a:p>
            <a:endParaRPr lang="zh-CN" altLang="en-US" sz="3200" dirty="0"/>
          </a:p>
        </p:txBody>
      </p:sp>
      <p:sp>
        <p:nvSpPr>
          <p:cNvPr id="3" name="内容占位符 2"/>
          <p:cNvSpPr>
            <a:spLocks noGrp="1"/>
          </p:cNvSpPr>
          <p:nvPr>
            <p:ph idx="1"/>
          </p:nvPr>
        </p:nvSpPr>
        <p:spPr>
          <a:xfrm>
            <a:off x="107505" y="1556792"/>
            <a:ext cx="8803134" cy="4450308"/>
          </a:xfrm>
        </p:spPr>
        <p:txBody>
          <a:bodyPr/>
          <a:lstStyle/>
          <a:p>
            <a:pPr marL="0" indent="0" algn="just">
              <a:buNone/>
            </a:pPr>
            <a:r>
              <a:rPr lang="zh-CN" altLang="en-US" sz="6600" dirty="0"/>
              <a:t>            </a:t>
            </a:r>
            <a:endParaRPr lang="en-US" altLang="zh-CN" sz="6600" dirty="0"/>
          </a:p>
          <a:p>
            <a:pPr marL="0" indent="0" algn="just">
              <a:buNone/>
            </a:pPr>
            <a:r>
              <a:rPr lang="en-US" altLang="zh-CN" sz="6600" dirty="0"/>
              <a:t>              </a:t>
            </a:r>
            <a:r>
              <a:rPr lang="zh-CN" altLang="en-US" sz="6600" dirty="0"/>
              <a:t>谢谢！</a:t>
            </a:r>
            <a:endParaRPr lang="en-US" altLang="zh-CN" sz="6600" dirty="0"/>
          </a:p>
          <a:p>
            <a:pPr marL="0" indent="0" algn="just">
              <a:buNone/>
            </a:pPr>
            <a:r>
              <a:rPr lang="en-US" altLang="zh-CN" sz="4400" dirty="0"/>
              <a:t>   yongwang@nsd.pku.edu.cn</a:t>
            </a:r>
            <a:endParaRPr lang="zh-CN" altLang="en-US" sz="4400" dirty="0"/>
          </a:p>
        </p:txBody>
      </p:sp>
      <p:sp>
        <p:nvSpPr>
          <p:cNvPr id="4" name="灯片编号占位符 3"/>
          <p:cNvSpPr>
            <a:spLocks noGrp="1"/>
          </p:cNvSpPr>
          <p:nvPr>
            <p:ph type="sldNum" sz="quarter" idx="10"/>
          </p:nvPr>
        </p:nvSpPr>
        <p:spPr/>
        <p:txBody>
          <a:bodyPr/>
          <a:lstStyle/>
          <a:p>
            <a:pPr>
              <a:defRPr/>
            </a:pPr>
            <a:fld id="{69EA87B3-2AA1-4692-823C-359F65DF24DB}" type="slidenum">
              <a:rPr lang="zh-CN" altLang="en-US" smtClean="0"/>
              <a:pPr>
                <a:defRPr/>
              </a:pPr>
              <a:t>16</a:t>
            </a:fld>
            <a:endParaRPr lang="en-US" altLang="zh-CN"/>
          </a:p>
        </p:txBody>
      </p:sp>
    </p:spTree>
    <p:extLst>
      <p:ext uri="{BB962C8B-B14F-4D97-AF65-F5344CB8AC3E}">
        <p14:creationId xmlns:p14="http://schemas.microsoft.com/office/powerpoint/2010/main" val="3279679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25" y="230188"/>
            <a:ext cx="8116639" cy="942975"/>
          </a:xfrm>
        </p:spPr>
        <p:txBody>
          <a:bodyPr/>
          <a:lstStyle/>
          <a:p>
            <a:r>
              <a:rPr lang="zh-CN" altLang="en-US" dirty="0"/>
              <a:t>参考文献</a:t>
            </a:r>
            <a:endParaRPr lang="en-US" dirty="0"/>
          </a:p>
        </p:txBody>
      </p:sp>
      <p:sp>
        <p:nvSpPr>
          <p:cNvPr id="3" name="Content Placeholder 2"/>
          <p:cNvSpPr>
            <a:spLocks noGrp="1"/>
          </p:cNvSpPr>
          <p:nvPr>
            <p:ph idx="1"/>
          </p:nvPr>
        </p:nvSpPr>
        <p:spPr>
          <a:xfrm>
            <a:off x="467545" y="1556792"/>
            <a:ext cx="8443094" cy="5239296"/>
          </a:xfrm>
        </p:spPr>
        <p:txBody>
          <a:bodyPr/>
          <a:lstStyle/>
          <a:p>
            <a:pPr marL="0" indent="0">
              <a:buNone/>
            </a:pPr>
            <a:r>
              <a:rPr lang="en-US" altLang="zh-CN" dirty="0"/>
              <a:t>【1】《</a:t>
            </a:r>
            <a:r>
              <a:rPr lang="zh-CN" altLang="en-US" dirty="0"/>
              <a:t>新结构经济学新在何处</a:t>
            </a:r>
            <a:r>
              <a:rPr lang="en-US" altLang="zh-CN" dirty="0"/>
              <a:t>》</a:t>
            </a:r>
            <a:r>
              <a:rPr lang="zh-CN" altLang="en-US" dirty="0"/>
              <a:t>（林毅夫、付才辉、王勇主编），北京大学出版社， </a:t>
            </a:r>
            <a:r>
              <a:rPr lang="en-US" altLang="zh-CN" dirty="0"/>
              <a:t>2016</a:t>
            </a:r>
            <a:r>
              <a:rPr lang="zh-CN" altLang="en-US" dirty="0"/>
              <a:t>年</a:t>
            </a:r>
            <a:endParaRPr lang="en-US" altLang="zh-CN" dirty="0"/>
          </a:p>
          <a:p>
            <a:pPr marL="0" indent="0">
              <a:buNone/>
            </a:pPr>
            <a:r>
              <a:rPr lang="en-US" altLang="zh-CN" dirty="0"/>
              <a:t>【2】《</a:t>
            </a:r>
            <a:r>
              <a:rPr lang="zh-CN" altLang="en-US" dirty="0"/>
              <a:t>新结构经济学的思与辩</a:t>
            </a:r>
            <a:r>
              <a:rPr lang="en-US" altLang="zh-CN" dirty="0"/>
              <a:t>》</a:t>
            </a:r>
            <a:r>
              <a:rPr lang="zh-CN" altLang="en-US" dirty="0"/>
              <a:t>（王勇著）， 北京大学出版社，</a:t>
            </a:r>
            <a:r>
              <a:rPr lang="en-US" altLang="zh-CN" dirty="0"/>
              <a:t>2017</a:t>
            </a:r>
            <a:r>
              <a:rPr lang="zh-CN" altLang="en-US" dirty="0"/>
              <a:t>年出版</a:t>
            </a:r>
            <a:endParaRPr lang="en-US" altLang="zh-CN" dirty="0"/>
          </a:p>
          <a:p>
            <a:pPr marL="0" indent="0">
              <a:buNone/>
            </a:pPr>
            <a:r>
              <a:rPr lang="en-US" altLang="zh-CN" dirty="0"/>
              <a:t>【3】《</a:t>
            </a:r>
            <a:r>
              <a:rPr lang="zh-CN" altLang="en-US" dirty="0"/>
              <a:t>详论新结构经济学中“有为政府”的内涵：兼对田国强教授批评的回复</a:t>
            </a:r>
            <a:r>
              <a:rPr lang="en-US" altLang="zh-CN" dirty="0"/>
              <a:t>》</a:t>
            </a:r>
            <a:r>
              <a:rPr lang="zh-CN" altLang="en-US" dirty="0"/>
              <a:t>（王勇、华秀萍），</a:t>
            </a:r>
            <a:r>
              <a:rPr lang="en-US" altLang="zh-CN" dirty="0"/>
              <a:t>《</a:t>
            </a:r>
            <a:r>
              <a:rPr lang="zh-CN" altLang="en-US" dirty="0"/>
              <a:t>经济评论</a:t>
            </a:r>
            <a:r>
              <a:rPr lang="en-US" altLang="zh-CN" dirty="0"/>
              <a:t>》</a:t>
            </a:r>
            <a:r>
              <a:rPr lang="zh-CN" altLang="en-US" dirty="0"/>
              <a:t>，</a:t>
            </a:r>
            <a:r>
              <a:rPr lang="en-US" altLang="zh-CN" dirty="0"/>
              <a:t>2017</a:t>
            </a:r>
            <a:r>
              <a:rPr lang="zh-CN" altLang="en-US" dirty="0"/>
              <a:t>年</a:t>
            </a:r>
            <a:endParaRPr lang="en-US" altLang="zh-CN" dirty="0"/>
          </a:p>
          <a:p>
            <a:pPr marL="0" indent="0">
              <a:buNone/>
            </a:pPr>
            <a:r>
              <a:rPr lang="en-US" altLang="zh-CN" dirty="0"/>
              <a:t>【4】《</a:t>
            </a:r>
            <a:r>
              <a:rPr lang="zh-CN" altLang="en-US" dirty="0"/>
              <a:t>论有效市场与有为政府：新结构经济学视角下的产业政策</a:t>
            </a:r>
            <a:r>
              <a:rPr lang="en-US" altLang="zh-CN" dirty="0"/>
              <a:t>》</a:t>
            </a:r>
            <a:r>
              <a:rPr lang="zh-CN" altLang="en-US" dirty="0"/>
              <a:t>（王勇），</a:t>
            </a:r>
            <a:r>
              <a:rPr lang="en-US" altLang="zh-CN" dirty="0"/>
              <a:t>《</a:t>
            </a:r>
            <a:r>
              <a:rPr lang="zh-CN" altLang="en-US" dirty="0"/>
              <a:t>探索与争鸣</a:t>
            </a:r>
            <a:r>
              <a:rPr lang="en-US" altLang="zh-CN" dirty="0"/>
              <a:t>》</a:t>
            </a:r>
            <a:r>
              <a:rPr lang="zh-CN" altLang="en-US" dirty="0"/>
              <a:t>，</a:t>
            </a:r>
            <a:r>
              <a:rPr lang="en-US" altLang="zh-CN" dirty="0"/>
              <a:t>2017</a:t>
            </a:r>
            <a:r>
              <a:rPr lang="zh-CN" altLang="en-US" dirty="0"/>
              <a:t>年</a:t>
            </a:r>
            <a:endParaRPr lang="en-US" altLang="zh-CN" dirty="0"/>
          </a:p>
          <a:p>
            <a:pPr marL="0" indent="0">
              <a:buNone/>
            </a:pPr>
            <a:r>
              <a:rPr lang="en-US" altLang="zh-CN" dirty="0"/>
              <a:t>【5】《</a:t>
            </a:r>
            <a:r>
              <a:rPr lang="zh-CN" altLang="en-US" dirty="0"/>
              <a:t>产业政策：总结、反思与展望</a:t>
            </a:r>
            <a:r>
              <a:rPr lang="en-US" altLang="zh-CN" dirty="0"/>
              <a:t>》</a:t>
            </a:r>
            <a:r>
              <a:rPr lang="zh-CN" altLang="en-US" dirty="0"/>
              <a:t>（林毅夫、张军、王勇、寇宗来主编），北京大学出版社，</a:t>
            </a:r>
            <a:r>
              <a:rPr lang="en-US" altLang="zh-CN" dirty="0"/>
              <a:t>2018</a:t>
            </a:r>
            <a:r>
              <a:rPr lang="zh-CN" altLang="en-US" dirty="0"/>
              <a:t>年</a:t>
            </a:r>
            <a:endParaRPr lang="en-US" altLang="zh-CN" dirty="0"/>
          </a:p>
          <a:p>
            <a:pPr marL="0" indent="0">
              <a:buNone/>
            </a:pPr>
            <a:r>
              <a:rPr lang="en-US" altLang="zh-CN" dirty="0"/>
              <a:t>【6】《</a:t>
            </a:r>
            <a:r>
              <a:rPr lang="zh-CN" altLang="en-US" dirty="0"/>
              <a:t>国际贸易、产业动态与经济增长</a:t>
            </a:r>
            <a:r>
              <a:rPr lang="en-US" altLang="zh-CN" dirty="0"/>
              <a:t>》</a:t>
            </a:r>
            <a:r>
              <a:rPr lang="zh-CN" altLang="en-US" dirty="0"/>
              <a:t>（王勇）， </a:t>
            </a:r>
            <a:r>
              <a:rPr lang="en-US" altLang="zh-CN" dirty="0"/>
              <a:t>《</a:t>
            </a:r>
            <a:r>
              <a:rPr lang="zh-CN" altLang="en-US" dirty="0"/>
              <a:t>经济学季刊</a:t>
            </a:r>
            <a:r>
              <a:rPr lang="en-US" altLang="zh-CN" dirty="0"/>
              <a:t>》</a:t>
            </a:r>
            <a:r>
              <a:rPr lang="zh-CN" altLang="en-US" dirty="0"/>
              <a:t>，</a:t>
            </a:r>
            <a:r>
              <a:rPr lang="en-US" altLang="zh-CN" dirty="0"/>
              <a:t>2018</a:t>
            </a:r>
            <a:r>
              <a:rPr lang="zh-CN" altLang="en-US" dirty="0"/>
              <a:t>年</a:t>
            </a:r>
            <a:endParaRPr lang="en-US" altLang="zh-CN" dirty="0"/>
          </a:p>
          <a:p>
            <a:pPr marL="0" indent="0">
              <a:buNone/>
            </a:pPr>
            <a:r>
              <a:rPr lang="en-US" altLang="zh-CN" dirty="0"/>
              <a:t>【7】《</a:t>
            </a:r>
            <a:r>
              <a:rPr lang="zh-CN" altLang="en-US" dirty="0"/>
              <a:t>禀赋结构、收入不平等与产业升级</a:t>
            </a:r>
            <a:r>
              <a:rPr lang="en-US" altLang="zh-CN" dirty="0"/>
              <a:t>》</a:t>
            </a:r>
            <a:r>
              <a:rPr lang="zh-CN" altLang="en-US" dirty="0"/>
              <a:t>（王勇、沈仲凯）， </a:t>
            </a:r>
            <a:r>
              <a:rPr lang="en-US" altLang="zh-CN" dirty="0"/>
              <a:t>《</a:t>
            </a:r>
            <a:r>
              <a:rPr lang="zh-CN" altLang="en-US" dirty="0"/>
              <a:t>经济学季刊</a:t>
            </a:r>
            <a:r>
              <a:rPr lang="en-US" altLang="zh-CN" dirty="0"/>
              <a:t>》</a:t>
            </a:r>
            <a:r>
              <a:rPr lang="zh-CN" altLang="en-US" dirty="0"/>
              <a:t>，</a:t>
            </a:r>
            <a:r>
              <a:rPr lang="en-US" altLang="zh-CN" dirty="0"/>
              <a:t>2018</a:t>
            </a:r>
            <a:r>
              <a:rPr lang="zh-CN" altLang="en-US" dirty="0"/>
              <a:t>年</a:t>
            </a:r>
            <a:endParaRPr lang="en-US" altLang="zh-CN" dirty="0"/>
          </a:p>
          <a:p>
            <a:pPr marL="0" indent="0">
              <a:buNone/>
            </a:pPr>
            <a:r>
              <a:rPr lang="en-US" altLang="zh-CN" dirty="0"/>
              <a:t>【8】《</a:t>
            </a:r>
            <a:r>
              <a:rPr lang="zh-CN" altLang="en-US" dirty="0"/>
              <a:t>禀赋结构、创新研发与产业升级</a:t>
            </a:r>
            <a:r>
              <a:rPr lang="en-US" altLang="zh-CN" dirty="0"/>
              <a:t>》</a:t>
            </a:r>
            <a:r>
              <a:rPr lang="zh-CN" altLang="en-US" dirty="0"/>
              <a:t>（王勇、樊仲琛、李欣泽），工作论文</a:t>
            </a:r>
            <a:endParaRPr lang="en-US" altLang="zh-CN" dirty="0"/>
          </a:p>
          <a:p>
            <a:pPr marL="0" indent="0">
              <a:buNone/>
            </a:pPr>
            <a:r>
              <a:rPr lang="en-US" altLang="zh-CN" dirty="0"/>
              <a:t>【9】《</a:t>
            </a:r>
            <a:r>
              <a:rPr lang="zh-CN" altLang="en-US" dirty="0"/>
              <a:t>新结构经济学视角下的中国知识产权战略：理论与案例</a:t>
            </a:r>
            <a:r>
              <a:rPr lang="en-US" altLang="zh-CN" dirty="0"/>
              <a:t>》</a:t>
            </a:r>
            <a:r>
              <a:rPr lang="zh-CN" altLang="en-US" dirty="0"/>
              <a:t>（唐恒、王勇、赵秋运著），北京大学出版社即将出版</a:t>
            </a:r>
            <a:endParaRPr lang="en-US" altLang="zh-CN" dirty="0"/>
          </a:p>
          <a:p>
            <a:pPr marL="0" indent="0">
              <a:buNone/>
            </a:pPr>
            <a:r>
              <a:rPr lang="en-US" altLang="zh-CN" dirty="0"/>
              <a:t>【10】《</a:t>
            </a:r>
            <a:r>
              <a:rPr lang="zh-CN" altLang="en-US" dirty="0"/>
              <a:t>垂直结构与国有企业改革</a:t>
            </a:r>
            <a:r>
              <a:rPr lang="en-US" altLang="zh-CN" dirty="0"/>
              <a:t>》</a:t>
            </a:r>
            <a:r>
              <a:rPr lang="zh-CN" altLang="en-US" dirty="0"/>
              <a:t>，王勇，</a:t>
            </a:r>
            <a:r>
              <a:rPr lang="en-US" altLang="zh-CN" dirty="0"/>
              <a:t>《</a:t>
            </a:r>
            <a:r>
              <a:rPr lang="zh-CN" altLang="en-US" dirty="0"/>
              <a:t>国际经济评论</a:t>
            </a:r>
            <a:r>
              <a:rPr lang="en-US" altLang="zh-CN" dirty="0"/>
              <a:t>》</a:t>
            </a:r>
            <a:r>
              <a:rPr lang="zh-CN" altLang="en-US" dirty="0"/>
              <a:t>， </a:t>
            </a:r>
            <a:r>
              <a:rPr lang="en-US" altLang="zh-CN" dirty="0"/>
              <a:t>2017</a:t>
            </a:r>
            <a:r>
              <a:rPr lang="zh-CN" altLang="en-US" dirty="0"/>
              <a:t>年</a:t>
            </a:r>
            <a:endParaRPr lang="en-US" altLang="zh-CN" dirty="0"/>
          </a:p>
          <a:p>
            <a:pPr marL="0" indent="0">
              <a:buNone/>
            </a:pPr>
            <a:r>
              <a:rPr lang="en-US" altLang="zh-CN" dirty="0"/>
              <a:t>【11】《</a:t>
            </a:r>
            <a:r>
              <a:rPr lang="zh-CN" altLang="en-US" dirty="0"/>
              <a:t>一个中国经济发展的模型</a:t>
            </a:r>
            <a:r>
              <a:rPr lang="en-US" altLang="zh-CN" dirty="0"/>
              <a:t>》</a:t>
            </a:r>
            <a:r>
              <a:rPr lang="zh-CN" altLang="en-US" dirty="0"/>
              <a:t>，（李系、刘学文、王勇），</a:t>
            </a:r>
            <a:r>
              <a:rPr lang="en-US" altLang="zh-CN" dirty="0"/>
              <a:t>《</a:t>
            </a:r>
            <a:r>
              <a:rPr lang="zh-CN" altLang="en-US" dirty="0"/>
              <a:t>经济学报</a:t>
            </a:r>
            <a:r>
              <a:rPr lang="en-US" altLang="zh-CN" dirty="0"/>
              <a:t>》</a:t>
            </a:r>
            <a:r>
              <a:rPr lang="zh-CN" altLang="en-US" dirty="0"/>
              <a:t>，</a:t>
            </a:r>
            <a:r>
              <a:rPr lang="en-US" altLang="zh-CN" dirty="0"/>
              <a:t>2014</a:t>
            </a:r>
            <a:r>
              <a:rPr lang="zh-CN" altLang="en-US" dirty="0"/>
              <a:t>年</a:t>
            </a:r>
            <a:endParaRPr lang="en-US" altLang="zh-CN" dirty="0"/>
          </a:p>
          <a:p>
            <a:pPr marL="0" indent="0">
              <a:buNone/>
            </a:pPr>
            <a:r>
              <a:rPr lang="en-US" altLang="zh-CN" dirty="0"/>
              <a:t>【12】《</a:t>
            </a:r>
            <a:r>
              <a:rPr lang="zh-CN" altLang="en-US" dirty="0"/>
              <a:t>新结构经济学的理论溯源与进展</a:t>
            </a:r>
            <a:r>
              <a:rPr lang="en-US" altLang="zh-CN" dirty="0"/>
              <a:t>》</a:t>
            </a:r>
            <a:r>
              <a:rPr lang="zh-CN" altLang="en-US" dirty="0"/>
              <a:t>，（赵秋运、王勇），</a:t>
            </a:r>
            <a:r>
              <a:rPr lang="en-US" altLang="zh-CN" dirty="0"/>
              <a:t>《</a:t>
            </a:r>
            <a:r>
              <a:rPr lang="zh-CN" altLang="en-US" dirty="0"/>
              <a:t>财经研究</a:t>
            </a:r>
            <a:r>
              <a:rPr lang="en-US" altLang="zh-CN" dirty="0"/>
              <a:t>》</a:t>
            </a:r>
            <a:r>
              <a:rPr lang="zh-CN" altLang="en-US" dirty="0"/>
              <a:t>，</a:t>
            </a:r>
            <a:r>
              <a:rPr lang="en-US" altLang="zh-CN" dirty="0"/>
              <a:t>2018</a:t>
            </a:r>
            <a:r>
              <a:rPr lang="zh-CN" altLang="en-US" dirty="0"/>
              <a:t>年</a:t>
            </a:r>
            <a:endParaRPr lang="en-US" altLang="zh-CN" dirty="0"/>
          </a:p>
          <a:p>
            <a:pPr marL="0" indent="0">
              <a:buNone/>
            </a:pPr>
            <a:r>
              <a:rPr lang="en-US" altLang="zh-CN" dirty="0"/>
              <a:t>【13】《</a:t>
            </a:r>
            <a:r>
              <a:rPr lang="zh-CN" altLang="en-US" dirty="0"/>
              <a:t>从新结构经济学角度看我国当前的财政政策调整</a:t>
            </a:r>
            <a:r>
              <a:rPr lang="en-US" altLang="zh-CN" dirty="0"/>
              <a:t>》</a:t>
            </a:r>
            <a:r>
              <a:rPr lang="zh-CN" altLang="en-US" dirty="0"/>
              <a:t>，（王勇），</a:t>
            </a:r>
            <a:r>
              <a:rPr lang="en-US" altLang="zh-CN" dirty="0"/>
              <a:t>《</a:t>
            </a:r>
            <a:r>
              <a:rPr lang="zh-CN" altLang="en-US" dirty="0"/>
              <a:t>学习与探索</a:t>
            </a:r>
            <a:r>
              <a:rPr lang="en-US" altLang="zh-CN" dirty="0"/>
              <a:t>》</a:t>
            </a:r>
            <a:r>
              <a:rPr lang="zh-CN" altLang="en-US" dirty="0"/>
              <a:t>，</a:t>
            </a:r>
            <a:r>
              <a:rPr lang="en-US" altLang="zh-CN" dirty="0"/>
              <a:t>2019</a:t>
            </a:r>
            <a:r>
              <a:rPr lang="zh-CN" altLang="en-US" dirty="0"/>
              <a:t>年</a:t>
            </a:r>
            <a:endParaRPr lang="en-US" altLang="zh-CN" dirty="0"/>
          </a:p>
          <a:p>
            <a:pPr marL="0" indent="0">
              <a:buNone/>
            </a:pPr>
            <a:endParaRPr lang="en-US" altLang="zh-CN" sz="2000" dirty="0"/>
          </a:p>
          <a:p>
            <a:pPr marL="0" indent="0">
              <a:buNone/>
            </a:pPr>
            <a:endParaRPr lang="en-US" sz="2000" dirty="0"/>
          </a:p>
          <a:p>
            <a:endParaRPr lang="en-US" sz="2400"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17</a:t>
            </a:fld>
            <a:endParaRPr lang="en-US" altLang="zh-CN"/>
          </a:p>
        </p:txBody>
      </p:sp>
    </p:spTree>
    <p:extLst>
      <p:ext uri="{BB962C8B-B14F-4D97-AF65-F5344CB8AC3E}">
        <p14:creationId xmlns:p14="http://schemas.microsoft.com/office/powerpoint/2010/main" val="1165977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25" y="230188"/>
            <a:ext cx="8116639" cy="942975"/>
          </a:xfrm>
        </p:spPr>
        <p:txBody>
          <a:bodyPr/>
          <a:lstStyle/>
          <a:p>
            <a:r>
              <a:rPr lang="zh-CN" altLang="en-US" dirty="0"/>
              <a:t>参考文献</a:t>
            </a:r>
            <a:endParaRPr lang="en-US" dirty="0"/>
          </a:p>
        </p:txBody>
      </p:sp>
      <p:sp>
        <p:nvSpPr>
          <p:cNvPr id="3" name="Content Placeholder 2"/>
          <p:cNvSpPr>
            <a:spLocks noGrp="1"/>
          </p:cNvSpPr>
          <p:nvPr>
            <p:ph idx="1"/>
          </p:nvPr>
        </p:nvSpPr>
        <p:spPr>
          <a:xfrm>
            <a:off x="467545" y="1340768"/>
            <a:ext cx="8443094" cy="5455320"/>
          </a:xfrm>
        </p:spPr>
        <p:txBody>
          <a:bodyPr/>
          <a:lstStyle/>
          <a:p>
            <a:pPr marL="0" indent="0">
              <a:buNone/>
            </a:pPr>
            <a:r>
              <a:rPr lang="en-US" altLang="zh-CN" dirty="0"/>
              <a:t>【14】</a:t>
            </a:r>
            <a:r>
              <a:rPr lang="en-US" dirty="0"/>
              <a:t>Justin </a:t>
            </a:r>
            <a:r>
              <a:rPr lang="en-US" dirty="0" err="1"/>
              <a:t>Yifu</a:t>
            </a:r>
            <a:r>
              <a:rPr lang="en-US" dirty="0"/>
              <a:t> Lin and Yong Wang (2019), Structural Change, Industrial Upgrading and Middle-Income Trap, </a:t>
            </a:r>
            <a:r>
              <a:rPr lang="en-US" i="1" dirty="0"/>
              <a:t>Journal of Industry, Competition and Trade</a:t>
            </a:r>
            <a:r>
              <a:rPr lang="en-US" dirty="0"/>
              <a:t>,  Special issue on Development Policies, edited by Dani </a:t>
            </a:r>
            <a:r>
              <a:rPr lang="en-US" dirty="0" err="1"/>
              <a:t>Rodrik</a:t>
            </a:r>
            <a:endParaRPr lang="en-US" altLang="zh-CN" dirty="0"/>
          </a:p>
          <a:p>
            <a:pPr marL="0" indent="0">
              <a:buNone/>
            </a:pPr>
            <a:r>
              <a:rPr lang="en-US" altLang="zh-CN" dirty="0"/>
              <a:t>【15】</a:t>
            </a:r>
            <a:r>
              <a:rPr lang="en-US" dirty="0"/>
              <a:t>Jiandong </a:t>
            </a:r>
            <a:r>
              <a:rPr lang="en-US" dirty="0" err="1"/>
              <a:t>Ju</a:t>
            </a:r>
            <a:r>
              <a:rPr lang="en-US" dirty="0"/>
              <a:t>, Justin </a:t>
            </a:r>
            <a:r>
              <a:rPr lang="en-US" dirty="0" err="1"/>
              <a:t>Yifu</a:t>
            </a:r>
            <a:r>
              <a:rPr lang="en-US" dirty="0"/>
              <a:t> Lin, and Yong Wang (2015), Endowment Structure, Industrial Dynamics and Economic Growth, </a:t>
            </a:r>
            <a:r>
              <a:rPr lang="en-US" i="1" dirty="0"/>
              <a:t>Journal of Monetary Economics 76, </a:t>
            </a:r>
            <a:r>
              <a:rPr lang="en-US" dirty="0"/>
              <a:t>244-263</a:t>
            </a:r>
            <a:endParaRPr lang="en-US" altLang="zh-CN" dirty="0"/>
          </a:p>
          <a:p>
            <a:pPr marL="0" indent="0">
              <a:buNone/>
            </a:pPr>
            <a:r>
              <a:rPr lang="en-US" altLang="zh-CN" dirty="0"/>
              <a:t>【16】</a:t>
            </a:r>
            <a:r>
              <a:rPr lang="en-US" dirty="0"/>
              <a:t> </a:t>
            </a:r>
            <a:r>
              <a:rPr lang="en-US" i="1" dirty="0"/>
              <a:t>Remodeling Structural Change</a:t>
            </a:r>
            <a:r>
              <a:rPr lang="en-US" dirty="0"/>
              <a:t> (with Justin </a:t>
            </a:r>
            <a:r>
              <a:rPr lang="en-US" dirty="0" err="1"/>
              <a:t>Yifu</a:t>
            </a:r>
            <a:r>
              <a:rPr lang="en-US" dirty="0"/>
              <a:t> Lin), in </a:t>
            </a:r>
            <a:r>
              <a:rPr lang="en-US" i="1" dirty="0"/>
              <a:t>Oxford Handbook of Structural Transformation, </a:t>
            </a:r>
            <a:r>
              <a:rPr lang="en-US" dirty="0"/>
              <a:t>Oxford University Press, 2019</a:t>
            </a:r>
          </a:p>
          <a:p>
            <a:pPr marL="0" indent="0">
              <a:buNone/>
            </a:pPr>
            <a:r>
              <a:rPr lang="en-US" altLang="zh-CN" dirty="0"/>
              <a:t>【17】</a:t>
            </a:r>
            <a:r>
              <a:rPr lang="en-US" dirty="0"/>
              <a:t> </a:t>
            </a:r>
            <a:r>
              <a:rPr lang="en-US" altLang="zh-CN" dirty="0"/>
              <a:t>《</a:t>
            </a:r>
            <a:r>
              <a:rPr lang="zh-CN" altLang="en-US" dirty="0"/>
              <a:t>内生宏观经济政策、技术引进与经济发展</a:t>
            </a:r>
            <a:r>
              <a:rPr lang="en-US" altLang="zh-CN" dirty="0"/>
              <a:t>》</a:t>
            </a:r>
            <a:r>
              <a:rPr lang="en-US" dirty="0"/>
              <a:t>,</a:t>
            </a:r>
            <a:r>
              <a:rPr lang="en-US" altLang="zh-CN" dirty="0"/>
              <a:t>《</a:t>
            </a:r>
            <a:r>
              <a:rPr lang="zh-CN" altLang="en-US" dirty="0"/>
              <a:t>浙江社会科学</a:t>
            </a:r>
            <a:r>
              <a:rPr lang="en-US" altLang="zh-CN" dirty="0"/>
              <a:t>》</a:t>
            </a:r>
            <a:r>
              <a:rPr lang="zh-CN" altLang="en-US" dirty="0"/>
              <a:t>（王勇）， （浙江省社科院主办）</a:t>
            </a:r>
            <a:r>
              <a:rPr lang="en-US" altLang="zh-CN" dirty="0"/>
              <a:t>2008</a:t>
            </a:r>
            <a:r>
              <a:rPr lang="zh-CN" altLang="en-US" dirty="0"/>
              <a:t>年第二期</a:t>
            </a:r>
            <a:endParaRPr lang="en-US" altLang="zh-CN" dirty="0"/>
          </a:p>
          <a:p>
            <a:pPr marL="0" indent="0">
              <a:buNone/>
            </a:pPr>
            <a:r>
              <a:rPr lang="en-US" dirty="0"/>
              <a:t> </a:t>
            </a:r>
            <a:r>
              <a:rPr lang="en-US" altLang="zh-CN" dirty="0"/>
              <a:t>【</a:t>
            </a:r>
            <a:r>
              <a:rPr lang="en-US" dirty="0"/>
              <a:t>18</a:t>
            </a:r>
            <a:r>
              <a:rPr lang="en-US" altLang="zh-CN" dirty="0"/>
              <a:t>】</a:t>
            </a:r>
            <a:r>
              <a:rPr lang="en-US" dirty="0"/>
              <a:t> </a:t>
            </a:r>
            <a:r>
              <a:rPr lang="en-US" altLang="zh-CN" dirty="0"/>
              <a:t>《</a:t>
            </a:r>
            <a:r>
              <a:rPr lang="zh-CN" altLang="en-US" dirty="0"/>
              <a:t>论有效市场与有为政府：新结构经济学视角下的产业政策</a:t>
            </a:r>
            <a:r>
              <a:rPr lang="en-US" altLang="zh-CN" dirty="0"/>
              <a:t>》</a:t>
            </a:r>
            <a:r>
              <a:rPr lang="zh-CN" altLang="en-US" dirty="0"/>
              <a:t>（王勇），</a:t>
            </a:r>
            <a:r>
              <a:rPr lang="en-US" altLang="zh-CN" dirty="0"/>
              <a:t>《</a:t>
            </a:r>
            <a:r>
              <a:rPr lang="zh-CN" altLang="en-US" dirty="0"/>
              <a:t>探索与争鸣</a:t>
            </a:r>
            <a:r>
              <a:rPr lang="en-US" altLang="zh-CN" dirty="0"/>
              <a:t>》</a:t>
            </a:r>
            <a:r>
              <a:rPr lang="zh-CN" altLang="en-US" dirty="0"/>
              <a:t>，</a:t>
            </a:r>
            <a:r>
              <a:rPr lang="en-US" altLang="zh-CN" dirty="0"/>
              <a:t>2017</a:t>
            </a:r>
            <a:r>
              <a:rPr lang="zh-CN" altLang="en-US" dirty="0"/>
              <a:t>年</a:t>
            </a:r>
            <a:endParaRPr lang="en-US" altLang="zh-CN" dirty="0"/>
          </a:p>
          <a:p>
            <a:pPr marL="0" indent="0">
              <a:buNone/>
            </a:pPr>
            <a:r>
              <a:rPr lang="en-US" altLang="zh-CN" dirty="0"/>
              <a:t>【19】《</a:t>
            </a:r>
            <a:r>
              <a:rPr lang="zh-CN" altLang="en-US" dirty="0"/>
              <a:t>不确定性下的创新、技术传递、人口政策与经济增长：一个随机动态一般均衡模型</a:t>
            </a:r>
            <a:r>
              <a:rPr lang="en-US" altLang="zh-CN" dirty="0"/>
              <a:t>》</a:t>
            </a:r>
            <a:r>
              <a:rPr lang="zh-CN" altLang="en-US" dirty="0"/>
              <a:t>，王勇与楚天舒，</a:t>
            </a:r>
            <a:r>
              <a:rPr lang="en-US" altLang="zh-CN" dirty="0"/>
              <a:t>《</a:t>
            </a:r>
            <a:r>
              <a:rPr lang="zh-CN" altLang="en-US" dirty="0"/>
              <a:t>经济科学</a:t>
            </a:r>
            <a:r>
              <a:rPr lang="en-US" altLang="zh-CN" dirty="0"/>
              <a:t>》</a:t>
            </a:r>
            <a:r>
              <a:rPr lang="zh-CN" altLang="en-US" dirty="0"/>
              <a:t>，</a:t>
            </a:r>
            <a:r>
              <a:rPr lang="en-US" dirty="0"/>
              <a:t>2002</a:t>
            </a:r>
            <a:r>
              <a:rPr lang="zh-CN" altLang="en-US" dirty="0"/>
              <a:t>年第五期</a:t>
            </a:r>
            <a:endParaRPr lang="en-US" dirty="0"/>
          </a:p>
          <a:p>
            <a:pPr marL="0" indent="0">
              <a:buNone/>
            </a:pPr>
            <a:r>
              <a:rPr lang="en-US" altLang="zh-CN" dirty="0"/>
              <a:t>【20】《</a:t>
            </a:r>
            <a:r>
              <a:rPr lang="zh-CN" altLang="en-US" dirty="0"/>
              <a:t>中国光伏产业发展与“一带一路”新机遇：基于新结构经济学视角的解析</a:t>
            </a:r>
            <a:r>
              <a:rPr lang="en-US" altLang="zh-CN" dirty="0"/>
              <a:t>》</a:t>
            </a:r>
            <a:r>
              <a:rPr lang="zh-CN" altLang="en-US" dirty="0"/>
              <a:t>，于佳与王勇，</a:t>
            </a:r>
            <a:r>
              <a:rPr lang="en-US" altLang="zh-CN" dirty="0"/>
              <a:t>《</a:t>
            </a:r>
            <a:r>
              <a:rPr lang="zh-CN" altLang="en-US" dirty="0"/>
              <a:t>西安交通大学学报（社会科学版）</a:t>
            </a:r>
            <a:r>
              <a:rPr lang="en-US" altLang="zh-CN" dirty="0"/>
              <a:t>》</a:t>
            </a:r>
            <a:r>
              <a:rPr lang="zh-CN" altLang="en-US" dirty="0"/>
              <a:t>， </a:t>
            </a:r>
            <a:r>
              <a:rPr lang="en-US" altLang="zh-CN" dirty="0"/>
              <a:t>2020</a:t>
            </a:r>
            <a:r>
              <a:rPr lang="zh-CN" altLang="en-US" dirty="0"/>
              <a:t>年即将出版</a:t>
            </a:r>
            <a:endParaRPr lang="en-US" altLang="zh-CN" dirty="0"/>
          </a:p>
          <a:p>
            <a:pPr marL="0" indent="0">
              <a:buNone/>
            </a:pPr>
            <a:r>
              <a:rPr lang="en-US" altLang="zh-CN" dirty="0"/>
              <a:t>【21】</a:t>
            </a:r>
            <a:r>
              <a:rPr lang="zh-CN" altLang="en-US" dirty="0"/>
              <a:t>王勇、鞠建东、林毅夫（</a:t>
            </a:r>
            <a:r>
              <a:rPr lang="en-US" altLang="zh-CN" dirty="0"/>
              <a:t>2019</a:t>
            </a:r>
            <a:r>
              <a:rPr lang="zh-CN" altLang="en-US" dirty="0"/>
              <a:t>）：因势利导的有为政府与产业政策：一个新结构经济学模型</a:t>
            </a:r>
            <a:r>
              <a:rPr lang="en-US" dirty="0"/>
              <a:t> </a:t>
            </a:r>
            <a:r>
              <a:rPr lang="zh-CN" altLang="en-US" dirty="0"/>
              <a:t>， 新结构经济学工作论文</a:t>
            </a:r>
            <a:endParaRPr lang="en-US" dirty="0"/>
          </a:p>
          <a:p>
            <a:pPr marL="0" indent="0">
              <a:buNone/>
            </a:pPr>
            <a:r>
              <a:rPr lang="en-US" b="1" dirty="0"/>
              <a:t> [22]  </a:t>
            </a:r>
            <a:r>
              <a:rPr lang="en-US" dirty="0"/>
              <a:t>Yong Wang (20</a:t>
            </a:r>
            <a:r>
              <a:rPr lang="en-US" altLang="zh-CN" dirty="0"/>
              <a:t>20</a:t>
            </a:r>
            <a:r>
              <a:rPr lang="en-US" dirty="0"/>
              <a:t>), Role of Government and Industrial Policies, Chapter in </a:t>
            </a:r>
            <a:r>
              <a:rPr lang="en-US" b="1" dirty="0"/>
              <a:t>China 2049</a:t>
            </a:r>
            <a:r>
              <a:rPr lang="en-US" dirty="0"/>
              <a:t>, Brookings I</a:t>
            </a:r>
            <a:r>
              <a:rPr lang="en-US" altLang="zh-CN" dirty="0"/>
              <a:t>nstitutions. </a:t>
            </a:r>
            <a:endParaRPr lang="en-US" dirty="0"/>
          </a:p>
          <a:p>
            <a:pPr marL="0" indent="0">
              <a:buNone/>
            </a:pPr>
            <a:endParaRPr lang="en-US" dirty="0"/>
          </a:p>
          <a:p>
            <a:pPr marL="0" indent="0">
              <a:buNone/>
            </a:pPr>
            <a:endParaRPr lang="en-US" altLang="zh-CN" sz="2000" dirty="0"/>
          </a:p>
          <a:p>
            <a:pPr marL="0" indent="0">
              <a:buNone/>
            </a:pPr>
            <a:endParaRPr lang="en-US" sz="2000" dirty="0"/>
          </a:p>
          <a:p>
            <a:endParaRPr lang="en-US" sz="2400"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18</a:t>
            </a:fld>
            <a:endParaRPr lang="en-US" altLang="zh-CN"/>
          </a:p>
        </p:txBody>
      </p:sp>
    </p:spTree>
    <p:extLst>
      <p:ext uri="{BB962C8B-B14F-4D97-AF65-F5344CB8AC3E}">
        <p14:creationId xmlns:p14="http://schemas.microsoft.com/office/powerpoint/2010/main" val="2802536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新结构经济学简介</a:t>
            </a:r>
            <a:endParaRPr lang="en-US" dirty="0"/>
          </a:p>
        </p:txBody>
      </p:sp>
      <p:sp>
        <p:nvSpPr>
          <p:cNvPr id="3" name="Content Placeholder 2"/>
          <p:cNvSpPr>
            <a:spLocks noGrp="1"/>
          </p:cNvSpPr>
          <p:nvPr>
            <p:ph idx="1"/>
          </p:nvPr>
        </p:nvSpPr>
        <p:spPr>
          <a:xfrm>
            <a:off x="107504" y="1556792"/>
            <a:ext cx="9036496" cy="5184575"/>
          </a:xfrm>
        </p:spPr>
        <p:txBody>
          <a:bodyPr/>
          <a:lstStyle/>
          <a:p>
            <a:r>
              <a:rPr lang="zh-CN" altLang="en-US" sz="2400" b="1" dirty="0"/>
              <a:t>新结构经济学</a:t>
            </a:r>
            <a:r>
              <a:rPr lang="zh-CN" altLang="en-US" sz="2400" dirty="0"/>
              <a:t>： 用现代（新古典经济学）的研究方法来分析经济结构的决定因素、动态演化以及它对于经济发展的含义，由林毅夫教授于</a:t>
            </a:r>
            <a:r>
              <a:rPr lang="en-US" altLang="zh-CN" sz="2400" dirty="0"/>
              <a:t>2011</a:t>
            </a:r>
            <a:r>
              <a:rPr lang="zh-CN" altLang="en-US" sz="2400" dirty="0"/>
              <a:t>年正式提出。它是真正扎根于中国本土的经济发展实践，并结合其他发展中国家的经验教训，提炼出来的经济学自主理论创新，以丰富与完善现代经济学理论体系。</a:t>
            </a:r>
            <a:endParaRPr lang="en-US" altLang="zh-CN" sz="2400" dirty="0"/>
          </a:p>
          <a:p>
            <a:r>
              <a:rPr lang="zh-CN" altLang="en-US" sz="2400" dirty="0"/>
              <a:t>新结构经济学同时强调“</a:t>
            </a:r>
            <a:r>
              <a:rPr lang="zh-CN" altLang="en-US" sz="2400" b="1" dirty="0"/>
              <a:t>有效市场</a:t>
            </a:r>
            <a:r>
              <a:rPr lang="zh-CN" altLang="en-US" sz="2400" dirty="0"/>
              <a:t>”与“</a:t>
            </a:r>
            <a:r>
              <a:rPr lang="zh-CN" altLang="en-US" sz="2400" b="1" dirty="0"/>
              <a:t>有为政府</a:t>
            </a:r>
            <a:r>
              <a:rPr lang="zh-CN" altLang="en-US" sz="2400" dirty="0"/>
              <a:t>”（“有情社区”）</a:t>
            </a:r>
            <a:endParaRPr lang="en-US" altLang="zh-CN" sz="2400" dirty="0"/>
          </a:p>
          <a:p>
            <a:r>
              <a:rPr lang="zh-CN" altLang="en-US" sz="2400" dirty="0"/>
              <a:t>有效市场</a:t>
            </a:r>
            <a:r>
              <a:rPr lang="en-US" altLang="zh-CN" sz="2400" dirty="0"/>
              <a:t>( efficient market)</a:t>
            </a:r>
            <a:r>
              <a:rPr lang="zh-CN" altLang="en-US" sz="2400" dirty="0"/>
              <a:t>：通过价格信号和机制使得资源配置能够达到帕累托有效的市场制度安排。</a:t>
            </a:r>
            <a:endParaRPr lang="en-US" altLang="zh-CN" sz="2400" dirty="0"/>
          </a:p>
          <a:p>
            <a:r>
              <a:rPr lang="zh-CN" altLang="en-US" sz="2400" dirty="0"/>
              <a:t>有为政府 </a:t>
            </a:r>
            <a:r>
              <a:rPr lang="en-US" altLang="zh-CN" sz="2400" dirty="0"/>
              <a:t>(enabling/facilitating state)</a:t>
            </a:r>
            <a:r>
              <a:rPr lang="zh-CN" altLang="en-US" sz="2400" dirty="0"/>
              <a:t>：在各个不同的经济发展阶段都能够因地制宜、因时制宜、因结构制宜地有效地培育、监督、保护、补充市场，纠正市场失灵，促进公平，增进全社会各阶层的长期福利水平。</a:t>
            </a:r>
            <a:endParaRPr lang="en-US" altLang="zh-CN" sz="2400" dirty="0"/>
          </a:p>
          <a:p>
            <a:r>
              <a:rPr lang="zh-CN" altLang="en-US" sz="2400" dirty="0"/>
              <a:t>“市场有效”以“政府有为”为前提，“政府有为”以“市场有效”为依归</a:t>
            </a:r>
            <a:endParaRPr lang="en-US" altLang="zh-CN" sz="2400" dirty="0"/>
          </a:p>
          <a:p>
            <a:endParaRPr lang="en-US" sz="2400"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2</a:t>
            </a:fld>
            <a:endParaRPr lang="en-US" altLang="zh-CN"/>
          </a:p>
        </p:txBody>
      </p:sp>
    </p:spTree>
    <p:extLst>
      <p:ext uri="{BB962C8B-B14F-4D97-AF65-F5344CB8AC3E}">
        <p14:creationId xmlns:p14="http://schemas.microsoft.com/office/powerpoint/2010/main" val="4283633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B45F0E-A8B2-47BF-8BE6-652CFC3252FC}"/>
              </a:ext>
            </a:extLst>
          </p:cNvPr>
          <p:cNvSpPr>
            <a:spLocks noGrp="1"/>
          </p:cNvSpPr>
          <p:nvPr>
            <p:ph type="title"/>
          </p:nvPr>
        </p:nvSpPr>
        <p:spPr>
          <a:xfrm>
            <a:off x="323528" y="230188"/>
            <a:ext cx="8639497" cy="942975"/>
          </a:xfrm>
        </p:spPr>
        <p:txBody>
          <a:bodyPr/>
          <a:lstStyle/>
          <a:p>
            <a:r>
              <a:rPr lang="zh-CN" altLang="en-US" dirty="0"/>
              <a:t>我国当前所处的新形势的主要特点</a:t>
            </a:r>
          </a:p>
        </p:txBody>
      </p:sp>
      <p:sp>
        <p:nvSpPr>
          <p:cNvPr id="3" name="内容占位符 2">
            <a:extLst>
              <a:ext uri="{FF2B5EF4-FFF2-40B4-BE49-F238E27FC236}">
                <a16:creationId xmlns:a16="http://schemas.microsoft.com/office/drawing/2014/main" id="{96FD5B61-45C0-437B-9482-A0A19EA434EC}"/>
              </a:ext>
            </a:extLst>
          </p:cNvPr>
          <p:cNvSpPr>
            <a:spLocks noGrp="1"/>
          </p:cNvSpPr>
          <p:nvPr>
            <p:ph idx="1"/>
          </p:nvPr>
        </p:nvSpPr>
        <p:spPr>
          <a:xfrm>
            <a:off x="35496" y="1556791"/>
            <a:ext cx="8875143" cy="4969421"/>
          </a:xfrm>
        </p:spPr>
        <p:txBody>
          <a:bodyPr/>
          <a:lstStyle/>
          <a:p>
            <a:r>
              <a:rPr lang="zh-CN" altLang="en-US" sz="2800" b="1" dirty="0"/>
              <a:t>国际新形势</a:t>
            </a:r>
            <a:endParaRPr lang="en-US" altLang="zh-CN" sz="2800" b="1" dirty="0"/>
          </a:p>
          <a:p>
            <a:pPr marL="0" indent="0">
              <a:buNone/>
            </a:pPr>
            <a:endParaRPr lang="en-US" altLang="zh-CN" sz="2000" dirty="0"/>
          </a:p>
          <a:p>
            <a:pPr>
              <a:buAutoNum type="arabicPeriod"/>
            </a:pPr>
            <a:r>
              <a:rPr lang="zh-CN" altLang="en-US" sz="2000" dirty="0"/>
              <a:t>中美贸易战 （以及英国退欧等事件为标志的反全球化浪潮）</a:t>
            </a:r>
            <a:endParaRPr lang="en-US" altLang="zh-CN" sz="2000" dirty="0"/>
          </a:p>
          <a:p>
            <a:pPr>
              <a:buAutoNum type="arabicPeriod"/>
            </a:pPr>
            <a:r>
              <a:rPr lang="zh-CN" altLang="en-US" sz="2000" dirty="0"/>
              <a:t>“一带一路”战略</a:t>
            </a:r>
            <a:endParaRPr lang="en-US" altLang="zh-CN" sz="2000" dirty="0"/>
          </a:p>
          <a:p>
            <a:pPr>
              <a:buAutoNum type="arabicPeriod"/>
            </a:pPr>
            <a:r>
              <a:rPr lang="zh-CN" altLang="en-US" sz="2000" dirty="0"/>
              <a:t>新冠疫情</a:t>
            </a:r>
            <a:r>
              <a:rPr lang="en-US" altLang="zh-CN" sz="2000" dirty="0"/>
              <a:t>·</a:t>
            </a:r>
            <a:r>
              <a:rPr lang="zh-CN" altLang="en-US" sz="2000" dirty="0"/>
              <a:t>冲击</a:t>
            </a:r>
            <a:endParaRPr lang="en-US" altLang="zh-CN" sz="2000" dirty="0"/>
          </a:p>
          <a:p>
            <a:pPr marL="0" indent="0">
              <a:buNone/>
            </a:pPr>
            <a:endParaRPr lang="en-US" altLang="zh-CN" sz="2800" b="1" dirty="0"/>
          </a:p>
          <a:p>
            <a:r>
              <a:rPr lang="zh-CN" altLang="en-US" sz="2800" b="1" dirty="0"/>
              <a:t>国内新形势</a:t>
            </a:r>
            <a:endParaRPr lang="en-US" altLang="zh-CN" sz="2800" b="1" dirty="0"/>
          </a:p>
          <a:p>
            <a:pPr marL="0" indent="0">
              <a:buNone/>
            </a:pPr>
            <a:endParaRPr lang="en-US" altLang="zh-CN" sz="1800" b="1" dirty="0"/>
          </a:p>
          <a:p>
            <a:pPr>
              <a:buAutoNum type="arabicPeriod"/>
            </a:pPr>
            <a:r>
              <a:rPr lang="zh-CN" altLang="en-US" sz="1800" dirty="0"/>
              <a:t>跨越“中等收入陷阱”的前夜</a:t>
            </a:r>
            <a:endParaRPr lang="en-US" altLang="zh-CN" sz="1800" dirty="0"/>
          </a:p>
          <a:p>
            <a:pPr>
              <a:buAutoNum type="arabicPeriod"/>
            </a:pPr>
            <a:r>
              <a:rPr lang="zh-CN" altLang="en-US" sz="1800" dirty="0"/>
              <a:t>从高速度增长向高质量发展的新旧动能转换期</a:t>
            </a:r>
            <a:endParaRPr lang="en-US" altLang="zh-CN" sz="1800" dirty="0"/>
          </a:p>
          <a:p>
            <a:pPr>
              <a:buAutoNum type="arabicPeriod"/>
            </a:pPr>
            <a:r>
              <a:rPr lang="zh-CN" altLang="en-US" sz="1800" dirty="0"/>
              <a:t>区域经济一体化，大都市圈建设</a:t>
            </a:r>
            <a:endParaRPr lang="en-US" altLang="zh-CN" sz="1800" dirty="0"/>
          </a:p>
          <a:p>
            <a:pPr>
              <a:buAutoNum type="arabicPeriod"/>
            </a:pPr>
            <a:r>
              <a:rPr lang="zh-CN" altLang="en-US" sz="1800" dirty="0"/>
              <a:t>“十三五”计划即将收官，“十四五”计划即将开启</a:t>
            </a:r>
            <a:endParaRPr lang="en-US" altLang="zh-CN" sz="1800" dirty="0"/>
          </a:p>
        </p:txBody>
      </p:sp>
      <p:sp>
        <p:nvSpPr>
          <p:cNvPr id="4" name="灯片编号占位符 3">
            <a:extLst>
              <a:ext uri="{FF2B5EF4-FFF2-40B4-BE49-F238E27FC236}">
                <a16:creationId xmlns:a16="http://schemas.microsoft.com/office/drawing/2014/main" id="{B6D15668-FB92-415E-9B1E-230A632F3B6D}"/>
              </a:ext>
            </a:extLst>
          </p:cNvPr>
          <p:cNvSpPr>
            <a:spLocks noGrp="1"/>
          </p:cNvSpPr>
          <p:nvPr>
            <p:ph type="sldNum" sz="quarter" idx="10"/>
          </p:nvPr>
        </p:nvSpPr>
        <p:spPr/>
        <p:txBody>
          <a:bodyPr/>
          <a:lstStyle/>
          <a:p>
            <a:pPr>
              <a:defRPr/>
            </a:pPr>
            <a:fld id="{69EA87B3-2AA1-4692-823C-359F65DF24DB}" type="slidenum">
              <a:rPr lang="zh-CN" altLang="en-US" smtClean="0"/>
              <a:pPr>
                <a:defRPr/>
              </a:pPr>
              <a:t>3</a:t>
            </a:fld>
            <a:endParaRPr lang="en-US" altLang="zh-CN"/>
          </a:p>
        </p:txBody>
      </p:sp>
    </p:spTree>
    <p:extLst>
      <p:ext uri="{BB962C8B-B14F-4D97-AF65-F5344CB8AC3E}">
        <p14:creationId xmlns:p14="http://schemas.microsoft.com/office/powerpoint/2010/main" val="2214329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25" y="230188"/>
            <a:ext cx="7972623" cy="942975"/>
          </a:xfrm>
        </p:spPr>
        <p:txBody>
          <a:bodyPr/>
          <a:lstStyle/>
          <a:p>
            <a:r>
              <a:rPr lang="zh-CN" altLang="en-US" sz="3200" dirty="0"/>
              <a:t>王勇与魏尚进 （</a:t>
            </a:r>
            <a:r>
              <a:rPr lang="en-US" altLang="zh-CN" sz="3200" dirty="0"/>
              <a:t>2015</a:t>
            </a:r>
            <a:r>
              <a:rPr lang="zh-CN" altLang="en-US" sz="3200" dirty="0"/>
              <a:t>）的“三明治”模型</a:t>
            </a:r>
            <a:endParaRPr lang="en-US" sz="3200"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4</a:t>
            </a:fld>
            <a:endParaRPr lang="en-US" altLang="zh-CN"/>
          </a:p>
        </p:txBody>
      </p:sp>
      <p:pic>
        <p:nvPicPr>
          <p:cNvPr id="5" name="Content Placeholder 4"/>
          <p:cNvPicPr>
            <a:picLocks noGrp="1" noChangeAspect="1"/>
          </p:cNvPicPr>
          <p:nvPr>
            <p:ph idx="1"/>
          </p:nvPr>
        </p:nvPicPr>
        <p:blipFill>
          <a:blip r:embed="rId2"/>
          <a:stretch>
            <a:fillRect/>
          </a:stretch>
        </p:blipFill>
        <p:spPr>
          <a:xfrm>
            <a:off x="523812" y="2500753"/>
            <a:ext cx="7756599" cy="881133"/>
          </a:xfrm>
          <a:prstGeom prst="rect">
            <a:avLst/>
          </a:prstGeom>
        </p:spPr>
      </p:pic>
      <p:sp>
        <p:nvSpPr>
          <p:cNvPr id="6" name="Rectangle 5"/>
          <p:cNvSpPr/>
          <p:nvPr/>
        </p:nvSpPr>
        <p:spPr>
          <a:xfrm>
            <a:off x="631825" y="1556793"/>
            <a:ext cx="7540575" cy="369332"/>
          </a:xfrm>
          <a:prstGeom prst="rect">
            <a:avLst/>
          </a:prstGeom>
        </p:spPr>
        <p:txBody>
          <a:bodyPr wrap="square">
            <a:spAutoFit/>
          </a:bodyPr>
          <a:lstStyle/>
          <a:p>
            <a:r>
              <a:rPr lang="zh-CN" altLang="en-US" dirty="0"/>
              <a:t>中等收入国家</a:t>
            </a:r>
            <a:r>
              <a:rPr lang="en-US" altLang="zh-CN" dirty="0"/>
              <a:t>(M) </a:t>
            </a:r>
            <a:r>
              <a:rPr lang="zh-CN" altLang="en-US" dirty="0"/>
              <a:t>特征：被夹在低收入国家 </a:t>
            </a:r>
            <a:r>
              <a:rPr lang="en-US" altLang="zh-CN" dirty="0"/>
              <a:t>(S)</a:t>
            </a:r>
            <a:r>
              <a:rPr lang="zh-CN" altLang="en-US" dirty="0"/>
              <a:t>与高收入国家 </a:t>
            </a:r>
            <a:r>
              <a:rPr lang="en-US" altLang="zh-CN" dirty="0"/>
              <a:t>(N)</a:t>
            </a:r>
            <a:r>
              <a:rPr lang="zh-CN" altLang="en-US" dirty="0"/>
              <a:t>之间</a:t>
            </a:r>
            <a:endParaRPr lang="en-US" altLang="zh-CN" dirty="0"/>
          </a:p>
        </p:txBody>
      </p:sp>
      <p:sp>
        <p:nvSpPr>
          <p:cNvPr id="7" name="Rectangle 6"/>
          <p:cNvSpPr/>
          <p:nvPr/>
        </p:nvSpPr>
        <p:spPr>
          <a:xfrm rot="10800000" flipV="1">
            <a:off x="467542" y="623667"/>
            <a:ext cx="8152645" cy="6740307"/>
          </a:xfrm>
          <a:prstGeom prst="rect">
            <a:avLst/>
          </a:prstGeom>
        </p:spPr>
        <p:txBody>
          <a:bodyPr wrap="square">
            <a:spAutoFit/>
          </a:bodyPr>
          <a:lstStyle/>
          <a:p>
            <a:endParaRPr lang="en-US" altLang="zh-CN" dirty="0"/>
          </a:p>
          <a:p>
            <a:endParaRPr lang="en-US" altLang="zh-CN" dirty="0"/>
          </a:p>
          <a:p>
            <a:endParaRPr lang="en-US" altLang="zh-CN" dirty="0"/>
          </a:p>
          <a:p>
            <a:endParaRPr lang="en-US" altLang="zh-CN" dirty="0"/>
          </a:p>
          <a:p>
            <a:endParaRPr lang="en-US" altLang="zh-CN" dirty="0"/>
          </a:p>
          <a:p>
            <a:r>
              <a:rPr lang="zh-CN" altLang="en-US" dirty="0"/>
              <a:t>         低收入国家                      中等收入国家                 高收入国家</a:t>
            </a:r>
            <a:endParaRPr lang="en-US" altLang="zh-CN" dirty="0"/>
          </a:p>
          <a:p>
            <a:r>
              <a:rPr lang="en-US" altLang="zh-CN" dirty="0"/>
              <a:t>        </a:t>
            </a:r>
          </a:p>
          <a:p>
            <a:endParaRPr lang="en-US" altLang="zh-CN" dirty="0"/>
          </a:p>
          <a:p>
            <a:endParaRPr lang="en-US" altLang="zh-CN" dirty="0"/>
          </a:p>
          <a:p>
            <a:endParaRPr lang="en-US" altLang="zh-CN" dirty="0"/>
          </a:p>
          <a:p>
            <a:r>
              <a:rPr lang="zh-CN" altLang="en-US" dirty="0"/>
              <a:t>对于中等收入国家</a:t>
            </a:r>
            <a:r>
              <a:rPr lang="en-US" altLang="zh-CN" dirty="0"/>
              <a:t>M</a:t>
            </a:r>
            <a:r>
              <a:rPr lang="zh-CN" altLang="en-US" dirty="0"/>
              <a:t>而言，同时受到两个方向的挤压：</a:t>
            </a:r>
            <a:endParaRPr lang="en-US" altLang="zh-CN" dirty="0"/>
          </a:p>
          <a:p>
            <a:endParaRPr lang="en-US" altLang="zh-CN" dirty="0"/>
          </a:p>
          <a:p>
            <a:r>
              <a:rPr lang="zh-CN" altLang="en-US" dirty="0"/>
              <a:t>（</a:t>
            </a:r>
            <a:r>
              <a:rPr lang="en-US" altLang="zh-CN" dirty="0"/>
              <a:t>1</a:t>
            </a:r>
            <a:r>
              <a:rPr lang="zh-CN" altLang="en-US" dirty="0"/>
              <a:t>）来自低收入国家</a:t>
            </a:r>
            <a:r>
              <a:rPr lang="en-US" altLang="zh-CN" dirty="0"/>
              <a:t>S</a:t>
            </a:r>
            <a:r>
              <a:rPr lang="zh-CN" altLang="en-US" dirty="0"/>
              <a:t>的“追逐效应”</a:t>
            </a:r>
            <a:endParaRPr lang="en-US" altLang="zh-CN" dirty="0"/>
          </a:p>
          <a:p>
            <a:r>
              <a:rPr lang="zh-CN" altLang="en-US" dirty="0"/>
              <a:t>（</a:t>
            </a:r>
            <a:r>
              <a:rPr lang="en-US" altLang="zh-CN" dirty="0"/>
              <a:t>2</a:t>
            </a:r>
            <a:r>
              <a:rPr lang="zh-CN" altLang="en-US" dirty="0"/>
              <a:t>）来自发达国家</a:t>
            </a:r>
            <a:r>
              <a:rPr lang="en-US" altLang="zh-CN" dirty="0"/>
              <a:t>N</a:t>
            </a:r>
            <a:r>
              <a:rPr lang="zh-CN" altLang="en-US" dirty="0"/>
              <a:t>的“压制效应”</a:t>
            </a:r>
            <a:endParaRPr lang="en-US" altLang="zh-CN" dirty="0"/>
          </a:p>
          <a:p>
            <a:endParaRPr lang="en-US" altLang="zh-CN" dirty="0"/>
          </a:p>
          <a:p>
            <a:endParaRPr lang="en-US" altLang="zh-CN" dirty="0"/>
          </a:p>
          <a:p>
            <a:r>
              <a:rPr lang="zh-CN" altLang="en-US" dirty="0"/>
              <a:t>所以，中等收入国家面对劳动力成本的不断提高与国际贸易竞争，就必须“双线作战”， 一方面需要从技术模仿转型到技术创新，进入新产业，生产新产品 ； 另一方面需要提高效率，在原来具有比较优势的产业上继续保持优势或者积极对外直接投资， 否则就会陷入“中等收入陷阱”。</a:t>
            </a:r>
            <a:endParaRPr lang="en-US" altLang="zh-CN" dirty="0"/>
          </a:p>
          <a:p>
            <a:endParaRPr lang="en-US" altLang="zh-CN" dirty="0"/>
          </a:p>
          <a:p>
            <a:endParaRPr lang="en-US" altLang="zh-CN" dirty="0"/>
          </a:p>
          <a:p>
            <a:endParaRPr lang="en-US" dirty="0"/>
          </a:p>
          <a:p>
            <a:r>
              <a:rPr lang="en-US" dirty="0"/>
              <a:t>     </a:t>
            </a:r>
          </a:p>
        </p:txBody>
      </p:sp>
    </p:spTree>
    <p:extLst>
      <p:ext uri="{BB962C8B-B14F-4D97-AF65-F5344CB8AC3E}">
        <p14:creationId xmlns:p14="http://schemas.microsoft.com/office/powerpoint/2010/main" val="390942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230188"/>
            <a:ext cx="8640960" cy="942975"/>
          </a:xfrm>
        </p:spPr>
        <p:txBody>
          <a:bodyPr/>
          <a:lstStyle/>
          <a:p>
            <a:r>
              <a:rPr lang="zh-CN" altLang="en-US" dirty="0"/>
              <a:t>在中国同时进行的四个结构性过程</a:t>
            </a:r>
            <a:endParaRPr lang="en-US" dirty="0"/>
          </a:p>
        </p:txBody>
      </p:sp>
      <p:sp>
        <p:nvSpPr>
          <p:cNvPr id="3" name="Content Placeholder 2"/>
          <p:cNvSpPr>
            <a:spLocks noGrp="1"/>
          </p:cNvSpPr>
          <p:nvPr>
            <p:ph idx="1"/>
          </p:nvPr>
        </p:nvSpPr>
        <p:spPr>
          <a:xfrm>
            <a:off x="0" y="1592752"/>
            <a:ext cx="9143999" cy="5076608"/>
          </a:xfrm>
        </p:spPr>
        <p:txBody>
          <a:bodyPr/>
          <a:lstStyle/>
          <a:p>
            <a:pPr marL="0" indent="0">
              <a:buNone/>
            </a:pPr>
            <a:r>
              <a:rPr lang="zh-CN" altLang="en-US" sz="2400" dirty="0"/>
              <a:t>（</a:t>
            </a:r>
            <a:r>
              <a:rPr lang="en-US" altLang="zh-CN" sz="2400" dirty="0"/>
              <a:t>1</a:t>
            </a:r>
            <a:r>
              <a:rPr lang="zh-CN" altLang="en-US" sz="2400" dirty="0"/>
              <a:t>）从低收入到高收入的经济增长与农、工、服的</a:t>
            </a:r>
            <a:r>
              <a:rPr lang="zh-CN" altLang="en-US" sz="2400" b="1" dirty="0"/>
              <a:t>结构转型过程</a:t>
            </a:r>
            <a:endParaRPr lang="en-US" altLang="zh-CN" sz="2400" b="1" dirty="0"/>
          </a:p>
          <a:p>
            <a:pPr marL="0" indent="0">
              <a:buNone/>
            </a:pPr>
            <a:r>
              <a:rPr lang="zh-CN" altLang="en-US" sz="2400" dirty="0"/>
              <a:t>（</a:t>
            </a:r>
            <a:r>
              <a:rPr lang="en-US" sz="2400" dirty="0"/>
              <a:t>2</a:t>
            </a:r>
            <a:r>
              <a:rPr lang="zh-CN" altLang="en-US" sz="2400" dirty="0"/>
              <a:t>）从计划经济向市场经济的</a:t>
            </a:r>
            <a:r>
              <a:rPr lang="zh-CN" altLang="en-US" sz="2400" b="1" dirty="0"/>
              <a:t>转轨过程 </a:t>
            </a:r>
            <a:endParaRPr lang="en-US" altLang="zh-CN" sz="2400" b="1" dirty="0"/>
          </a:p>
          <a:p>
            <a:pPr marL="0" indent="0">
              <a:buNone/>
            </a:pPr>
            <a:r>
              <a:rPr lang="zh-CN" altLang="en-US" sz="2400" dirty="0"/>
              <a:t>（</a:t>
            </a:r>
            <a:r>
              <a:rPr lang="en-US" sz="2400" dirty="0"/>
              <a:t>3</a:t>
            </a:r>
            <a:r>
              <a:rPr lang="zh-CN" altLang="en-US" sz="2400" dirty="0"/>
              <a:t>）从封闭经济逐渐融入世界经济、贸易、金融体系的</a:t>
            </a:r>
            <a:r>
              <a:rPr lang="zh-CN" altLang="en-US" sz="2400" b="1" dirty="0"/>
              <a:t>开放过程</a:t>
            </a:r>
            <a:endParaRPr lang="en-US" altLang="zh-CN" sz="2400" b="1" dirty="0"/>
          </a:p>
          <a:p>
            <a:pPr marL="0" indent="0">
              <a:buNone/>
            </a:pPr>
            <a:r>
              <a:rPr lang="zh-CN" altLang="en-US" sz="2400" dirty="0"/>
              <a:t>（</a:t>
            </a:r>
            <a:r>
              <a:rPr lang="en-US" sz="2400" dirty="0"/>
              <a:t>4</a:t>
            </a:r>
            <a:r>
              <a:rPr lang="zh-CN" altLang="en-US" sz="2400" dirty="0"/>
              <a:t>）从政治、军事、外交的区域性弱国向综合国力全面提升的政治、军事、外交的世界性强国的</a:t>
            </a:r>
            <a:r>
              <a:rPr lang="zh-CN" altLang="en-US" sz="2400" b="1" dirty="0"/>
              <a:t>崛起过程</a:t>
            </a:r>
            <a:r>
              <a:rPr lang="zh-CN" altLang="en-US" sz="2400" dirty="0"/>
              <a:t>（对美国的地位以及很多现有国际秩序构成潜在挑战）</a:t>
            </a:r>
            <a:endParaRPr lang="en-US" altLang="zh-CN" sz="2400" dirty="0"/>
          </a:p>
          <a:p>
            <a:pPr marL="0" indent="0">
              <a:buNone/>
            </a:pPr>
            <a:r>
              <a:rPr lang="en-US" altLang="zh-CN" sz="2400" dirty="0"/>
              <a:t>      </a:t>
            </a:r>
          </a:p>
          <a:p>
            <a:pPr marL="0" indent="0">
              <a:buNone/>
            </a:pPr>
            <a:r>
              <a:rPr lang="en-US" altLang="zh-CN" sz="2400" dirty="0"/>
              <a:t>   </a:t>
            </a:r>
            <a:r>
              <a:rPr lang="zh-CN" altLang="en-US" sz="2400" dirty="0"/>
              <a:t>中国是目前人类历史上唯一同时经历这四个结构性过程的大国。</a:t>
            </a:r>
            <a:endParaRPr lang="en-US" altLang="zh-CN" sz="2400" dirty="0"/>
          </a:p>
          <a:p>
            <a:pPr marL="0" indent="0">
              <a:buNone/>
            </a:pPr>
            <a:endParaRPr lang="en-US" altLang="zh-CN" dirty="0"/>
          </a:p>
          <a:p>
            <a:pPr marL="0" indent="0">
              <a:buNone/>
            </a:pPr>
            <a:r>
              <a:rPr lang="zh-CN" altLang="en-US" sz="2400" dirty="0"/>
              <a:t>   关于产业升级与经济发展的讨论应结合这四个结构性过程展开。</a:t>
            </a:r>
            <a:endParaRPr lang="en-US" sz="2400"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5</a:t>
            </a:fld>
            <a:endParaRPr lang="en-US" altLang="zh-CN"/>
          </a:p>
        </p:txBody>
      </p:sp>
    </p:spTree>
    <p:extLst>
      <p:ext uri="{BB962C8B-B14F-4D97-AF65-F5344CB8AC3E}">
        <p14:creationId xmlns:p14="http://schemas.microsoft.com/office/powerpoint/2010/main" val="183383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30188"/>
            <a:ext cx="8892480" cy="942975"/>
          </a:xfrm>
        </p:spPr>
        <p:txBody>
          <a:bodyPr/>
          <a:lstStyle/>
          <a:p>
            <a:r>
              <a:rPr lang="zh-CN" altLang="en-US" sz="4000" dirty="0"/>
              <a:t> </a:t>
            </a:r>
            <a:r>
              <a:rPr lang="zh-CN" altLang="en-US" sz="3600" dirty="0"/>
              <a:t>中国经济的“垂直结构” （王勇，</a:t>
            </a:r>
            <a:r>
              <a:rPr lang="en-US" altLang="zh-CN" sz="3600" dirty="0"/>
              <a:t>2017</a:t>
            </a:r>
            <a:r>
              <a:rPr lang="zh-CN" altLang="en-US" sz="3600" dirty="0"/>
              <a:t>）</a:t>
            </a:r>
          </a:p>
        </p:txBody>
      </p:sp>
      <p:sp>
        <p:nvSpPr>
          <p:cNvPr id="3" name="内容占位符 2"/>
          <p:cNvSpPr>
            <a:spLocks noGrp="1"/>
          </p:cNvSpPr>
          <p:nvPr>
            <p:ph idx="1"/>
          </p:nvPr>
        </p:nvSpPr>
        <p:spPr>
          <a:xfrm>
            <a:off x="107505" y="1556792"/>
            <a:ext cx="8803134" cy="4450308"/>
          </a:xfrm>
        </p:spPr>
        <p:txBody>
          <a:bodyPr/>
          <a:lstStyle/>
          <a:p>
            <a:pPr marL="0" indent="0" algn="just">
              <a:buNone/>
            </a:pPr>
            <a:r>
              <a:rPr lang="zh-CN" altLang="en-US" sz="6600" dirty="0"/>
              <a:t>            </a:t>
            </a:r>
            <a:endParaRPr lang="en-US" altLang="zh-CN" sz="6600" dirty="0"/>
          </a:p>
          <a:p>
            <a:pPr marL="0" indent="0" algn="just">
              <a:buNone/>
            </a:pPr>
            <a:r>
              <a:rPr lang="en-US" altLang="zh-CN" sz="6600" dirty="0"/>
              <a:t>         </a:t>
            </a:r>
            <a:endParaRPr lang="zh-CN" altLang="en-US" sz="6600" dirty="0"/>
          </a:p>
        </p:txBody>
      </p:sp>
      <p:sp>
        <p:nvSpPr>
          <p:cNvPr id="4" name="灯片编号占位符 3"/>
          <p:cNvSpPr>
            <a:spLocks noGrp="1"/>
          </p:cNvSpPr>
          <p:nvPr>
            <p:ph type="sldNum" sz="quarter" idx="10"/>
          </p:nvPr>
        </p:nvSpPr>
        <p:spPr/>
        <p:txBody>
          <a:bodyPr/>
          <a:lstStyle/>
          <a:p>
            <a:pPr>
              <a:defRPr/>
            </a:pPr>
            <a:fld id="{69EA87B3-2AA1-4692-823C-359F65DF24DB}" type="slidenum">
              <a:rPr lang="zh-CN" altLang="en-US" smtClean="0"/>
              <a:pPr>
                <a:defRPr/>
              </a:pPr>
              <a:t>6</a:t>
            </a:fld>
            <a:endParaRPr lang="en-US" altLang="zh-CN"/>
          </a:p>
        </p:txBody>
      </p:sp>
      <p:sp>
        <p:nvSpPr>
          <p:cNvPr id="5" name="Rectangle 4"/>
          <p:cNvSpPr/>
          <p:nvPr/>
        </p:nvSpPr>
        <p:spPr bwMode="auto">
          <a:xfrm>
            <a:off x="3635896" y="1700808"/>
            <a:ext cx="1656184" cy="113707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80000"/>
              </a:lnSpc>
              <a:spcBef>
                <a:spcPct val="0"/>
              </a:spcBef>
              <a:spcAft>
                <a:spcPct val="0"/>
              </a:spcAft>
              <a:buClrTx/>
              <a:buSzTx/>
              <a:buFontTx/>
              <a:buNone/>
              <a:tabLst/>
            </a:pPr>
            <a:endParaRPr kumimoji="0" lang="en-US" altLang="zh-CN" sz="3600" b="0" i="0" u="none" strike="noStrike" cap="none" normalizeH="0" baseline="0" dirty="0">
              <a:ln>
                <a:noFill/>
              </a:ln>
              <a:solidFill>
                <a:schemeClr val="tx1"/>
              </a:solidFill>
              <a:effectLst/>
              <a:latin typeface="Arial" charset="0"/>
            </a:endParaRPr>
          </a:p>
          <a:p>
            <a:pPr marL="0" marR="0" indent="0" algn="l" defTabSz="914400" rtl="0" eaLnBrk="0" fontAlgn="base" latinLnBrk="0" hangingPunct="0">
              <a:lnSpc>
                <a:spcPct val="80000"/>
              </a:lnSpc>
              <a:spcBef>
                <a:spcPct val="0"/>
              </a:spcBef>
              <a:spcAft>
                <a:spcPct val="0"/>
              </a:spcAft>
              <a:buClrTx/>
              <a:buSzTx/>
              <a:buFontTx/>
              <a:buNone/>
              <a:tabLst/>
            </a:pPr>
            <a:r>
              <a:rPr lang="en-US" altLang="zh-CN" sz="3600" dirty="0">
                <a:latin typeface="Arial" charset="0"/>
              </a:rPr>
              <a:t>  </a:t>
            </a:r>
            <a:r>
              <a:rPr kumimoji="0" lang="zh-CN" altLang="en-US" sz="3600" b="0" i="0" u="none" strike="noStrike" cap="none" normalizeH="0" baseline="0" dirty="0">
                <a:ln>
                  <a:noFill/>
                </a:ln>
                <a:solidFill>
                  <a:schemeClr val="tx1"/>
                </a:solidFill>
                <a:effectLst/>
                <a:latin typeface="Arial" charset="0"/>
              </a:rPr>
              <a:t>国企</a:t>
            </a:r>
            <a:endParaRPr kumimoji="0" lang="en-US" sz="3600" b="0" i="0" u="none" strike="noStrike" cap="none" normalizeH="0" baseline="0" dirty="0">
              <a:ln>
                <a:noFill/>
              </a:ln>
              <a:solidFill>
                <a:schemeClr val="tx1"/>
              </a:solidFill>
              <a:effectLst/>
              <a:latin typeface="Arial" charset="0"/>
            </a:endParaRPr>
          </a:p>
        </p:txBody>
      </p:sp>
      <p:sp>
        <p:nvSpPr>
          <p:cNvPr id="8" name="Rectangle 7"/>
          <p:cNvSpPr/>
          <p:nvPr/>
        </p:nvSpPr>
        <p:spPr bwMode="auto">
          <a:xfrm>
            <a:off x="3131840" y="4319134"/>
            <a:ext cx="2808312" cy="165618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80000"/>
              </a:lnSpc>
              <a:spcBef>
                <a:spcPct val="0"/>
              </a:spcBef>
              <a:spcAft>
                <a:spcPct val="0"/>
              </a:spcAft>
              <a:buClrTx/>
              <a:buSzTx/>
              <a:buFontTx/>
              <a:buNone/>
              <a:tabLst/>
            </a:pPr>
            <a:endParaRPr kumimoji="0" lang="en-US" altLang="zh-CN" sz="4800" b="0" i="0" u="none" strike="noStrike" cap="none" normalizeH="0" baseline="0" dirty="0">
              <a:ln>
                <a:noFill/>
              </a:ln>
              <a:solidFill>
                <a:schemeClr val="tx1"/>
              </a:solidFill>
              <a:effectLst/>
              <a:latin typeface="Arial" charset="0"/>
            </a:endParaRPr>
          </a:p>
          <a:p>
            <a:pPr marL="0" marR="0" indent="0" algn="l" defTabSz="914400" rtl="0" eaLnBrk="0" fontAlgn="base" latinLnBrk="0" hangingPunct="0">
              <a:lnSpc>
                <a:spcPct val="80000"/>
              </a:lnSpc>
              <a:spcBef>
                <a:spcPct val="0"/>
              </a:spcBef>
              <a:spcAft>
                <a:spcPct val="0"/>
              </a:spcAft>
              <a:buClrTx/>
              <a:buSzTx/>
              <a:buFontTx/>
              <a:buNone/>
              <a:tabLst/>
            </a:pPr>
            <a:r>
              <a:rPr lang="en-US" altLang="zh-CN" sz="4800" dirty="0">
                <a:latin typeface="Arial" charset="0"/>
              </a:rPr>
              <a:t>    </a:t>
            </a:r>
            <a:r>
              <a:rPr kumimoji="0" lang="zh-CN" altLang="en-US" sz="4800" b="0" i="0" u="none" strike="noStrike" cap="none" normalizeH="0" baseline="0" dirty="0">
                <a:ln>
                  <a:noFill/>
                </a:ln>
                <a:solidFill>
                  <a:schemeClr val="tx1"/>
                </a:solidFill>
                <a:effectLst/>
                <a:latin typeface="Arial" charset="0"/>
              </a:rPr>
              <a:t>民企</a:t>
            </a:r>
            <a:endParaRPr kumimoji="0" lang="en-US" sz="4800" b="0" i="0" u="none" strike="noStrike" cap="none" normalizeH="0" baseline="0" dirty="0">
              <a:ln>
                <a:noFill/>
              </a:ln>
              <a:solidFill>
                <a:schemeClr val="tx1"/>
              </a:solidFill>
              <a:effectLst/>
              <a:latin typeface="Arial" charset="0"/>
            </a:endParaRPr>
          </a:p>
        </p:txBody>
      </p:sp>
      <p:sp>
        <p:nvSpPr>
          <p:cNvPr id="13" name="Down Arrow 12"/>
          <p:cNvSpPr/>
          <p:nvPr/>
        </p:nvSpPr>
        <p:spPr bwMode="auto">
          <a:xfrm>
            <a:off x="4120029" y="2997994"/>
            <a:ext cx="648072" cy="1337239"/>
          </a:xfrm>
          <a:prstGeom prst="down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8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Arial" charset="0"/>
              </a:rPr>
              <a:t>中间产品与服务</a:t>
            </a:r>
            <a:endParaRPr kumimoji="0" lang="en-US" sz="1200" b="0" i="0" u="none" strike="noStrike" cap="none" normalizeH="0" baseline="0" dirty="0">
              <a:ln>
                <a:noFill/>
              </a:ln>
              <a:solidFill>
                <a:schemeClr val="tx1"/>
              </a:solidFill>
              <a:effectLst/>
              <a:latin typeface="Arial" charset="0"/>
            </a:endParaRPr>
          </a:p>
        </p:txBody>
      </p:sp>
      <p:sp>
        <p:nvSpPr>
          <p:cNvPr id="14" name="Rectangle 13"/>
          <p:cNvSpPr/>
          <p:nvPr/>
        </p:nvSpPr>
        <p:spPr bwMode="auto">
          <a:xfrm>
            <a:off x="7020273" y="4319134"/>
            <a:ext cx="1656184" cy="1656184"/>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80000"/>
              </a:lnSpc>
              <a:spcBef>
                <a:spcPct val="0"/>
              </a:spcBef>
              <a:spcAft>
                <a:spcPct val="0"/>
              </a:spcAft>
              <a:buClrTx/>
              <a:buSzTx/>
              <a:buFontTx/>
              <a:buNone/>
              <a:tabLst/>
            </a:pPr>
            <a:endParaRPr kumimoji="0" lang="en-US" altLang="zh-CN" sz="4000" b="0" i="0" u="none" strike="noStrike" cap="none" normalizeH="0" baseline="0" dirty="0">
              <a:ln>
                <a:noFill/>
              </a:ln>
              <a:solidFill>
                <a:srgbClr val="FF0000"/>
              </a:solidFill>
              <a:effectLst/>
              <a:latin typeface="Arial" charset="0"/>
            </a:endParaRPr>
          </a:p>
          <a:p>
            <a:pPr marL="0" marR="0" indent="0" algn="l" defTabSz="914400" rtl="0" eaLnBrk="0" fontAlgn="base" latinLnBrk="0" hangingPunct="0">
              <a:lnSpc>
                <a:spcPct val="80000"/>
              </a:lnSpc>
              <a:spcBef>
                <a:spcPct val="0"/>
              </a:spcBef>
              <a:spcAft>
                <a:spcPct val="0"/>
              </a:spcAft>
              <a:buClrTx/>
              <a:buSzTx/>
              <a:buFontTx/>
              <a:buNone/>
              <a:tabLst/>
            </a:pPr>
            <a:r>
              <a:rPr kumimoji="0" lang="zh-CN" altLang="en-US" sz="4000" b="0" i="0" u="none" strike="noStrike" cap="none" normalizeH="0" baseline="0" dirty="0">
                <a:ln>
                  <a:noFill/>
                </a:ln>
                <a:solidFill>
                  <a:schemeClr val="tx1"/>
                </a:solidFill>
                <a:effectLst/>
                <a:latin typeface="Arial" charset="0"/>
              </a:rPr>
              <a:t> 国际   </a:t>
            </a:r>
            <a:endParaRPr kumimoji="0" lang="en-US" altLang="zh-CN" sz="4000" b="0" i="0" u="none" strike="noStrike" cap="none" normalizeH="0" baseline="0" dirty="0">
              <a:ln>
                <a:noFill/>
              </a:ln>
              <a:solidFill>
                <a:schemeClr val="tx1"/>
              </a:solidFill>
              <a:effectLst/>
              <a:latin typeface="Arial" charset="0"/>
            </a:endParaRPr>
          </a:p>
          <a:p>
            <a:pPr marL="0" marR="0" indent="0" algn="l" defTabSz="914400" rtl="0" eaLnBrk="0" fontAlgn="base" latinLnBrk="0" hangingPunct="0">
              <a:lnSpc>
                <a:spcPct val="80000"/>
              </a:lnSpc>
              <a:spcBef>
                <a:spcPct val="0"/>
              </a:spcBef>
              <a:spcAft>
                <a:spcPct val="0"/>
              </a:spcAft>
              <a:buClrTx/>
              <a:buSzTx/>
              <a:buFontTx/>
              <a:buNone/>
              <a:tabLst/>
            </a:pPr>
            <a:r>
              <a:rPr kumimoji="0" lang="zh-CN" altLang="en-US" sz="4000" b="0" i="0" u="none" strike="noStrike" cap="none" normalizeH="0" baseline="0" dirty="0">
                <a:ln>
                  <a:noFill/>
                </a:ln>
                <a:solidFill>
                  <a:schemeClr val="tx1"/>
                </a:solidFill>
                <a:effectLst/>
                <a:latin typeface="Arial" charset="0"/>
              </a:rPr>
              <a:t> 市场</a:t>
            </a:r>
            <a:endParaRPr kumimoji="0" lang="en-US" sz="4000" b="0" i="0" u="none" strike="noStrike" cap="none" normalizeH="0" baseline="0" dirty="0">
              <a:ln>
                <a:noFill/>
              </a:ln>
              <a:solidFill>
                <a:schemeClr val="tx1"/>
              </a:solidFill>
              <a:effectLst/>
              <a:latin typeface="Arial" charset="0"/>
            </a:endParaRPr>
          </a:p>
        </p:txBody>
      </p:sp>
      <p:sp>
        <p:nvSpPr>
          <p:cNvPr id="15" name="Right Arrow 14"/>
          <p:cNvSpPr/>
          <p:nvPr/>
        </p:nvSpPr>
        <p:spPr bwMode="auto">
          <a:xfrm>
            <a:off x="6156175" y="4967206"/>
            <a:ext cx="864097" cy="550026"/>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80000"/>
              </a:lnSpc>
              <a:spcBef>
                <a:spcPct val="0"/>
              </a:spcBef>
              <a:spcAft>
                <a:spcPct val="0"/>
              </a:spcAft>
              <a:buClrTx/>
              <a:buSzTx/>
              <a:buFontTx/>
              <a:buNone/>
              <a:tabLst/>
            </a:pPr>
            <a:r>
              <a:rPr kumimoji="0" lang="zh-CN" altLang="en-US" sz="2000" b="0" i="0" u="none" strike="noStrike" cap="none" normalizeH="0" baseline="0" dirty="0">
                <a:ln>
                  <a:noFill/>
                </a:ln>
                <a:solidFill>
                  <a:schemeClr val="tx1"/>
                </a:solidFill>
                <a:effectLst/>
                <a:latin typeface="Arial" charset="0"/>
              </a:rPr>
              <a:t>出口</a:t>
            </a:r>
            <a:endParaRPr kumimoji="0" lang="en-US" sz="2000" b="0" i="0" u="none" strike="noStrike" cap="none" normalizeH="0" baseline="0" dirty="0">
              <a:ln>
                <a:noFill/>
              </a:ln>
              <a:solidFill>
                <a:schemeClr val="tx1"/>
              </a:solidFill>
              <a:effectLst/>
              <a:latin typeface="Arial" charset="0"/>
            </a:endParaRPr>
          </a:p>
        </p:txBody>
      </p:sp>
      <p:sp>
        <p:nvSpPr>
          <p:cNvPr id="16" name="Rectangle 15"/>
          <p:cNvSpPr/>
          <p:nvPr/>
        </p:nvSpPr>
        <p:spPr bwMode="auto">
          <a:xfrm>
            <a:off x="251520" y="4319134"/>
            <a:ext cx="1512168" cy="168796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80000"/>
              </a:lnSpc>
              <a:spcBef>
                <a:spcPct val="0"/>
              </a:spcBef>
              <a:spcAft>
                <a:spcPct val="0"/>
              </a:spcAft>
              <a:buClrTx/>
              <a:buSzTx/>
              <a:buFontTx/>
              <a:buNone/>
              <a:tabLst/>
            </a:pPr>
            <a:endParaRPr kumimoji="0" lang="en-US" altLang="zh-CN" sz="4800" b="0" i="0" u="none" strike="noStrike" cap="none" normalizeH="0" baseline="0" dirty="0">
              <a:ln>
                <a:noFill/>
              </a:ln>
              <a:solidFill>
                <a:schemeClr val="tx1"/>
              </a:solidFill>
              <a:effectLst/>
              <a:latin typeface="Arial" charset="0"/>
            </a:endParaRPr>
          </a:p>
          <a:p>
            <a:pPr marL="0" marR="0" indent="0" algn="l" defTabSz="914400" rtl="0" eaLnBrk="0" fontAlgn="base" latinLnBrk="0" hangingPunct="0">
              <a:lnSpc>
                <a:spcPct val="80000"/>
              </a:lnSpc>
              <a:spcBef>
                <a:spcPct val="0"/>
              </a:spcBef>
              <a:spcAft>
                <a:spcPct val="0"/>
              </a:spcAft>
              <a:buClrTx/>
              <a:buSzTx/>
              <a:buFontTx/>
              <a:buNone/>
              <a:tabLst/>
            </a:pPr>
            <a:r>
              <a:rPr kumimoji="0" lang="zh-CN" altLang="en-US" sz="4800" b="0" i="0" u="none" strike="noStrike" cap="none" normalizeH="0" baseline="0" dirty="0">
                <a:ln>
                  <a:noFill/>
                </a:ln>
                <a:solidFill>
                  <a:schemeClr val="tx1"/>
                </a:solidFill>
                <a:effectLst/>
                <a:latin typeface="Arial" charset="0"/>
              </a:rPr>
              <a:t>农业</a:t>
            </a:r>
            <a:endParaRPr kumimoji="0" lang="en-US" sz="4800" b="0" i="0" u="none" strike="noStrike" cap="none" normalizeH="0" baseline="0" dirty="0">
              <a:ln>
                <a:noFill/>
              </a:ln>
              <a:solidFill>
                <a:schemeClr val="tx1"/>
              </a:solidFill>
              <a:effectLst/>
              <a:latin typeface="Arial" charset="0"/>
            </a:endParaRPr>
          </a:p>
        </p:txBody>
      </p:sp>
      <p:sp>
        <p:nvSpPr>
          <p:cNvPr id="17" name="Right Arrow 16"/>
          <p:cNvSpPr/>
          <p:nvPr/>
        </p:nvSpPr>
        <p:spPr bwMode="auto">
          <a:xfrm>
            <a:off x="1763688" y="4967206"/>
            <a:ext cx="1296144" cy="838058"/>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80000"/>
              </a:lnSpc>
              <a:spcBef>
                <a:spcPct val="0"/>
              </a:spcBef>
              <a:spcAft>
                <a:spcPct val="0"/>
              </a:spcAft>
              <a:buClrTx/>
              <a:buSzTx/>
              <a:buFontTx/>
              <a:buNone/>
              <a:tabLst/>
            </a:pPr>
            <a:r>
              <a:rPr kumimoji="0" lang="zh-CN" altLang="en-US" sz="1600" b="0" i="0" u="none" strike="noStrike" cap="none" normalizeH="0" baseline="0" dirty="0">
                <a:ln>
                  <a:noFill/>
                </a:ln>
                <a:solidFill>
                  <a:schemeClr val="tx1"/>
                </a:solidFill>
                <a:effectLst/>
                <a:latin typeface="Arial" charset="0"/>
              </a:rPr>
              <a:t>工业化、城市化</a:t>
            </a:r>
            <a:endParaRPr kumimoji="0" lang="en-US" sz="16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916892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9" y="230188"/>
            <a:ext cx="8496943" cy="942975"/>
          </a:xfrm>
        </p:spPr>
        <p:txBody>
          <a:bodyPr/>
          <a:lstStyle/>
          <a:p>
            <a:r>
              <a:rPr lang="zh-CN" altLang="en-US" dirty="0"/>
              <a:t>新结构经济学所主张的产业政策</a:t>
            </a:r>
            <a:endParaRPr lang="en-US" dirty="0"/>
          </a:p>
        </p:txBody>
      </p:sp>
      <p:sp>
        <p:nvSpPr>
          <p:cNvPr id="3" name="Content Placeholder 2"/>
          <p:cNvSpPr>
            <a:spLocks noGrp="1"/>
          </p:cNvSpPr>
          <p:nvPr>
            <p:ph idx="1"/>
          </p:nvPr>
        </p:nvSpPr>
        <p:spPr>
          <a:xfrm>
            <a:off x="323529" y="1556792"/>
            <a:ext cx="8587110" cy="4450308"/>
          </a:xfrm>
        </p:spPr>
        <p:txBody>
          <a:bodyPr/>
          <a:lstStyle/>
          <a:p>
            <a:r>
              <a:rPr lang="zh-CN" altLang="en-US" sz="2400" dirty="0"/>
              <a:t>产业升级的内在推动力：技术进步、要素禀赋结构的升级、消费者对于更高质量的新产品与服务的偏好</a:t>
            </a:r>
            <a:endParaRPr lang="en-US" altLang="zh-CN" sz="2400" dirty="0"/>
          </a:p>
          <a:p>
            <a:r>
              <a:rPr lang="zh-CN" altLang="en-US" sz="2400" dirty="0"/>
              <a:t>市场的作用：通过市场竞争与价格信号促使生产要素进行有效配置，使得与要素禀赋结构（以及技术结构和需求结构）一致的那些产业的比较优势得以展示。</a:t>
            </a:r>
            <a:endParaRPr lang="en-US" altLang="zh-CN" sz="2400" dirty="0"/>
          </a:p>
          <a:p>
            <a:r>
              <a:rPr lang="zh-CN" altLang="en-US" sz="2400" dirty="0"/>
              <a:t>政府的作用：要将符合要素禀赋结构的产业的比较优势真正转化为企业的竞争优势，需要政府在硬的和软的基础设施上发挥有为作用，降低交易成本。</a:t>
            </a:r>
            <a:endParaRPr lang="en-US" altLang="zh-CN" sz="2400" dirty="0"/>
          </a:p>
          <a:p>
            <a:r>
              <a:rPr lang="zh-CN" altLang="en-US" sz="2400" dirty="0"/>
              <a:t>新结构经济学主张“</a:t>
            </a:r>
            <a:r>
              <a:rPr lang="zh-CN" altLang="en-US" sz="2400" b="1" dirty="0"/>
              <a:t>市场主导、政府因势利导</a:t>
            </a:r>
            <a:r>
              <a:rPr lang="zh-CN" altLang="en-US" sz="2400" dirty="0"/>
              <a:t>”的产业政策。</a:t>
            </a:r>
            <a:endParaRPr lang="en-US" altLang="zh-CN" sz="2400" dirty="0"/>
          </a:p>
          <a:p>
            <a:r>
              <a:rPr lang="zh-CN" altLang="en-US" sz="2400" dirty="0"/>
              <a:t>按照现有产业和国际前沿的差距以及政府对应角色的不同，新结构经济学将产业划分成五大类：</a:t>
            </a:r>
            <a:r>
              <a:rPr lang="en-US" altLang="zh-CN" sz="2400" dirty="0"/>
              <a:t>【1】</a:t>
            </a:r>
            <a:r>
              <a:rPr lang="zh-CN" altLang="en-US" sz="2400" dirty="0"/>
              <a:t>追赶型 </a:t>
            </a:r>
            <a:r>
              <a:rPr lang="en-US" altLang="zh-CN" sz="2400" dirty="0"/>
              <a:t>【2】</a:t>
            </a:r>
            <a:r>
              <a:rPr lang="zh-CN" altLang="en-US" sz="2400" dirty="0"/>
              <a:t>领先型 </a:t>
            </a:r>
            <a:r>
              <a:rPr lang="en-US" altLang="zh-CN" sz="2400" dirty="0"/>
              <a:t>【3】</a:t>
            </a:r>
            <a:r>
              <a:rPr lang="zh-CN" altLang="en-US" sz="2400" dirty="0"/>
              <a:t>转进型 </a:t>
            </a:r>
            <a:r>
              <a:rPr lang="en-US" altLang="zh-CN" sz="2400" dirty="0"/>
              <a:t> 【4】</a:t>
            </a:r>
            <a:r>
              <a:rPr lang="zh-CN" altLang="en-US" sz="2400" dirty="0"/>
              <a:t>换道超车型  </a:t>
            </a:r>
            <a:r>
              <a:rPr lang="en-US" altLang="zh-CN" sz="2400" dirty="0"/>
              <a:t>【5】</a:t>
            </a:r>
            <a:r>
              <a:rPr lang="zh-CN" altLang="en-US" sz="2400" dirty="0"/>
              <a:t>战略型</a:t>
            </a:r>
            <a:endParaRPr lang="en-US" altLang="zh-CN" sz="2400" dirty="0"/>
          </a:p>
          <a:p>
            <a:pPr marL="0" indent="0">
              <a:buNone/>
            </a:pPr>
            <a:r>
              <a:rPr lang="en-US" altLang="zh-CN" sz="2400" dirty="0"/>
              <a:t> </a:t>
            </a:r>
          </a:p>
          <a:p>
            <a:endParaRPr lang="en-US" sz="2400"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7</a:t>
            </a:fld>
            <a:endParaRPr lang="en-US" altLang="zh-CN"/>
          </a:p>
        </p:txBody>
      </p:sp>
    </p:spTree>
    <p:extLst>
      <p:ext uri="{BB962C8B-B14F-4D97-AF65-F5344CB8AC3E}">
        <p14:creationId xmlns:p14="http://schemas.microsoft.com/office/powerpoint/2010/main" val="3389560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第一类：追赶型产业</a:t>
            </a:r>
            <a:endParaRPr lang="en-US" dirty="0"/>
          </a:p>
        </p:txBody>
      </p:sp>
      <p:sp>
        <p:nvSpPr>
          <p:cNvPr id="3" name="Content Placeholder 2"/>
          <p:cNvSpPr>
            <a:spLocks noGrp="1"/>
          </p:cNvSpPr>
          <p:nvPr>
            <p:ph idx="1"/>
          </p:nvPr>
        </p:nvSpPr>
        <p:spPr>
          <a:xfrm>
            <a:off x="395537" y="1484784"/>
            <a:ext cx="8515102" cy="4824536"/>
          </a:xfrm>
        </p:spPr>
        <p:txBody>
          <a:bodyPr/>
          <a:lstStyle/>
          <a:p>
            <a:pPr marL="0" indent="0">
              <a:buNone/>
            </a:pPr>
            <a:r>
              <a:rPr lang="zh-CN" altLang="en-US" sz="2400" b="1" dirty="0"/>
              <a:t>定义：</a:t>
            </a:r>
            <a:r>
              <a:rPr lang="en-US" altLang="zh-CN" sz="2400" dirty="0"/>
              <a:t> </a:t>
            </a:r>
            <a:r>
              <a:rPr lang="zh-CN" altLang="en-US" sz="2400" dirty="0"/>
              <a:t>一个经济体已经存在的，但是技术与国际前沿水平存在较大差距的产业。</a:t>
            </a:r>
            <a:endParaRPr lang="en-US" altLang="zh-CN" sz="2400" dirty="0"/>
          </a:p>
          <a:p>
            <a:pPr marL="0" indent="0">
              <a:buNone/>
            </a:pPr>
            <a:endParaRPr lang="en-US" altLang="zh-CN" sz="2400" dirty="0"/>
          </a:p>
          <a:p>
            <a:pPr marL="0" indent="0">
              <a:buNone/>
            </a:pPr>
            <a:r>
              <a:rPr lang="zh-CN" altLang="en-US" sz="2400" b="1" dirty="0"/>
              <a:t>例子</a:t>
            </a:r>
            <a:r>
              <a:rPr lang="zh-CN" altLang="en-US" sz="2400" dirty="0"/>
              <a:t>： 当前我国的汽车、高端装备业、高端材料即属于这种类型。</a:t>
            </a:r>
            <a:endParaRPr lang="en-US" altLang="zh-CN" sz="2400" dirty="0"/>
          </a:p>
          <a:p>
            <a:pPr marL="0" indent="0">
              <a:buNone/>
            </a:pPr>
            <a:endParaRPr lang="en-US" altLang="zh-CN" sz="2400" dirty="0"/>
          </a:p>
          <a:p>
            <a:pPr marL="0" indent="0">
              <a:buNone/>
            </a:pPr>
            <a:r>
              <a:rPr lang="zh-CN" altLang="en-US" sz="2400" b="1" dirty="0"/>
              <a:t>政府作用：</a:t>
            </a:r>
            <a:r>
              <a:rPr lang="zh-CN" altLang="en-US" sz="2400" dirty="0"/>
              <a:t>通过支持招商引资或者到海外并购，到海外设立研发中心等等方式来获取更加先进的技术与研发水平。</a:t>
            </a:r>
            <a:endParaRPr lang="en-US" altLang="zh-CN" sz="2400" dirty="0"/>
          </a:p>
          <a:p>
            <a:pPr marL="0" indent="0">
              <a:buNone/>
            </a:pPr>
            <a:endParaRPr lang="en-US" sz="2400" dirty="0"/>
          </a:p>
          <a:p>
            <a:pPr marL="0" indent="0">
              <a:buNone/>
            </a:pPr>
            <a:r>
              <a:rPr lang="zh-CN" altLang="en-US" sz="2400" dirty="0"/>
              <a:t>江苏省太仓市的中德企业合作园区</a:t>
            </a:r>
            <a:r>
              <a:rPr lang="en-US" sz="2400" dirty="0"/>
              <a:t>2012</a:t>
            </a:r>
            <a:r>
              <a:rPr lang="zh-CN" altLang="en-US" sz="2400" dirty="0"/>
              <a:t>年被工信部授予“中德中小企业合作示范区”，到</a:t>
            </a:r>
            <a:r>
              <a:rPr lang="en-US" sz="2400" dirty="0"/>
              <a:t>2014</a:t>
            </a:r>
            <a:r>
              <a:rPr lang="zh-CN" altLang="en-US" sz="2400" dirty="0"/>
              <a:t>年底吸引了</a:t>
            </a:r>
            <a:r>
              <a:rPr lang="en-US" sz="2400" dirty="0"/>
              <a:t>220</a:t>
            </a:r>
            <a:r>
              <a:rPr lang="zh-CN" altLang="en-US" sz="2400" dirty="0"/>
              <a:t>家德国企业入园，投资总额达</a:t>
            </a:r>
            <a:r>
              <a:rPr lang="en-US" sz="2400" dirty="0"/>
              <a:t>20</a:t>
            </a:r>
            <a:r>
              <a:rPr lang="zh-CN" altLang="en-US" sz="2400" dirty="0"/>
              <a:t>亿美元，就是一个很好的案例。在中高端产业的招商引资上我国仍处于大有作为的机遇期。</a:t>
            </a:r>
            <a:endParaRPr lang="en-US" sz="2400" dirty="0"/>
          </a:p>
          <a:p>
            <a:pPr marL="0" indent="0">
              <a:buNone/>
            </a:pPr>
            <a:endParaRPr lang="en-US" sz="2000" dirty="0"/>
          </a:p>
          <a:p>
            <a:pPr marL="0" indent="0">
              <a:buNone/>
            </a:pPr>
            <a:endParaRPr lang="en-US" sz="2000" dirty="0"/>
          </a:p>
          <a:p>
            <a:endParaRPr lang="en-US"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8</a:t>
            </a:fld>
            <a:endParaRPr lang="en-US" altLang="zh-CN"/>
          </a:p>
        </p:txBody>
      </p:sp>
    </p:spTree>
    <p:extLst>
      <p:ext uri="{BB962C8B-B14F-4D97-AF65-F5344CB8AC3E}">
        <p14:creationId xmlns:p14="http://schemas.microsoft.com/office/powerpoint/2010/main" val="760395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第二类：领先型产业</a:t>
            </a:r>
            <a:endParaRPr lang="en-US" dirty="0"/>
          </a:p>
        </p:txBody>
      </p:sp>
      <p:sp>
        <p:nvSpPr>
          <p:cNvPr id="3" name="Content Placeholder 2"/>
          <p:cNvSpPr>
            <a:spLocks noGrp="1"/>
          </p:cNvSpPr>
          <p:nvPr>
            <p:ph idx="1"/>
          </p:nvPr>
        </p:nvSpPr>
        <p:spPr>
          <a:xfrm>
            <a:off x="395537" y="1628800"/>
            <a:ext cx="8515102" cy="4378300"/>
          </a:xfrm>
        </p:spPr>
        <p:txBody>
          <a:bodyPr/>
          <a:lstStyle/>
          <a:p>
            <a:pPr marL="0" indent="0">
              <a:buNone/>
            </a:pPr>
            <a:r>
              <a:rPr lang="zh-CN" altLang="en-US" sz="2400" b="1" dirty="0"/>
              <a:t>定义： 产品和技术已经处于国际领先或已接近国际最高水平的   </a:t>
            </a:r>
            <a:endParaRPr lang="en-US" altLang="zh-CN" sz="2400" b="1" dirty="0"/>
          </a:p>
          <a:p>
            <a:pPr marL="0" indent="0">
              <a:buNone/>
            </a:pPr>
            <a:r>
              <a:rPr lang="en-US" altLang="zh-CN" sz="2400" b="1" dirty="0"/>
              <a:t>          </a:t>
            </a:r>
            <a:r>
              <a:rPr lang="zh-CN" altLang="en-US" sz="2400" b="1" dirty="0"/>
              <a:t>产业。</a:t>
            </a:r>
            <a:endParaRPr lang="en-US" altLang="zh-CN" sz="2400" b="1" dirty="0"/>
          </a:p>
          <a:p>
            <a:pPr marL="0" indent="0">
              <a:buNone/>
            </a:pPr>
            <a:r>
              <a:rPr lang="zh-CN" altLang="en-US" sz="2400" b="1" dirty="0"/>
              <a:t>例子：</a:t>
            </a:r>
            <a:r>
              <a:rPr lang="zh-CN" altLang="en-US" sz="2400" dirty="0"/>
              <a:t>当前中国的家电、高铁、造船等产业。</a:t>
            </a:r>
            <a:endParaRPr lang="en-US" altLang="zh-CN" sz="2400" dirty="0"/>
          </a:p>
          <a:p>
            <a:pPr marL="0" indent="0">
              <a:buNone/>
            </a:pPr>
            <a:endParaRPr lang="en-US" altLang="zh-CN" sz="2400" dirty="0"/>
          </a:p>
          <a:p>
            <a:pPr marL="0" indent="0">
              <a:buNone/>
            </a:pPr>
            <a:r>
              <a:rPr lang="zh-CN" altLang="en-US" sz="2400" dirty="0"/>
              <a:t>领先型产业必须依靠自主研发新产品、新技术，才能继续保持国际领先地位。</a:t>
            </a:r>
            <a:endParaRPr lang="en-US" altLang="zh-CN" sz="2400" dirty="0"/>
          </a:p>
          <a:p>
            <a:pPr marL="0" indent="0">
              <a:buNone/>
            </a:pPr>
            <a:endParaRPr lang="en-US" sz="2400" b="1" dirty="0"/>
          </a:p>
          <a:p>
            <a:pPr marL="0" indent="0">
              <a:buNone/>
            </a:pPr>
            <a:r>
              <a:rPr lang="zh-CN" altLang="en-US" sz="2400" b="1" dirty="0"/>
              <a:t>政府作用：</a:t>
            </a:r>
            <a:r>
              <a:rPr lang="zh-CN" altLang="en-US" sz="2400" dirty="0"/>
              <a:t>支持领先型产业的新技术和新产品开发所需的基础科研；包括人才培养，以及通过政府采购的方式提高市场需求</a:t>
            </a:r>
            <a:endParaRPr lang="en-US" sz="2400" dirty="0"/>
          </a:p>
          <a:p>
            <a:pPr marL="0" indent="0">
              <a:buNone/>
            </a:pPr>
            <a:endParaRPr lang="en-US" sz="2400" b="1" dirty="0"/>
          </a:p>
        </p:txBody>
      </p:sp>
      <p:sp>
        <p:nvSpPr>
          <p:cNvPr id="4" name="Slide Number Placeholder 3"/>
          <p:cNvSpPr>
            <a:spLocks noGrp="1"/>
          </p:cNvSpPr>
          <p:nvPr>
            <p:ph type="sldNum" sz="quarter" idx="10"/>
          </p:nvPr>
        </p:nvSpPr>
        <p:spPr/>
        <p:txBody>
          <a:bodyPr/>
          <a:lstStyle/>
          <a:p>
            <a:pPr>
              <a:defRPr/>
            </a:pPr>
            <a:fld id="{69EA87B3-2AA1-4692-823C-359F65DF24DB}" type="slidenum">
              <a:rPr lang="zh-CN" altLang="en-US" smtClean="0"/>
              <a:pPr>
                <a:defRPr/>
              </a:pPr>
              <a:t>9</a:t>
            </a:fld>
            <a:endParaRPr lang="en-US" altLang="zh-CN"/>
          </a:p>
        </p:txBody>
      </p:sp>
    </p:spTree>
    <p:extLst>
      <p:ext uri="{BB962C8B-B14F-4D97-AF65-F5344CB8AC3E}">
        <p14:creationId xmlns:p14="http://schemas.microsoft.com/office/powerpoint/2010/main" val="2567912158"/>
      </p:ext>
    </p:extLst>
  </p:cSld>
  <p:clrMapOvr>
    <a:masterClrMapping/>
  </p:clrMapOvr>
</p:sld>
</file>

<file path=ppt/theme/theme1.xml><?xml version="1.0" encoding="utf-8"?>
<a:theme xmlns:a="http://schemas.openxmlformats.org/drawingml/2006/main" name="Accenture Cliff-Full Brand">
  <a:themeElements>
    <a:clrScheme name="Accenture Cliff-Full Brand 3">
      <a:dk1>
        <a:srgbClr val="000000"/>
      </a:dk1>
      <a:lt1>
        <a:srgbClr val="FFFFFF"/>
      </a:lt1>
      <a:dk2>
        <a:srgbClr val="F8F8F8"/>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fontScheme name="Accenture Cliff-Full Br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Accenture Cliff-Full Brand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Accenture Cliff-Full Brand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Accenture Cliff-Full Brand 3">
        <a:dk1>
          <a:srgbClr val="000000"/>
        </a:dk1>
        <a:lt1>
          <a:srgbClr val="FFFFFF"/>
        </a:lt1>
        <a:dk2>
          <a:srgbClr val="F8F8F8"/>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Accenture Cliff-Full Brand 4">
        <a:dk1>
          <a:srgbClr val="000000"/>
        </a:dk1>
        <a:lt1>
          <a:srgbClr val="FFFFFF"/>
        </a:lt1>
        <a:dk2>
          <a:srgbClr val="F8F8F8"/>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3483</TotalTime>
  <Words>2564</Words>
  <Application>Microsoft Office PowerPoint</Application>
  <PresentationFormat>全屏显示(4:3)</PresentationFormat>
  <Paragraphs>193</Paragraphs>
  <Slides>18</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18</vt:i4>
      </vt:variant>
    </vt:vector>
  </HeadingPairs>
  <TitlesOfParts>
    <vt:vector size="23" baseType="lpstr">
      <vt:lpstr>华文楷体</vt:lpstr>
      <vt:lpstr>Arial</vt:lpstr>
      <vt:lpstr>Calibri</vt:lpstr>
      <vt:lpstr>Times New Roman</vt:lpstr>
      <vt:lpstr>Accenture Cliff-Full Brand</vt:lpstr>
      <vt:lpstr>PowerPoint 演示文稿</vt:lpstr>
      <vt:lpstr>新结构经济学简介</vt:lpstr>
      <vt:lpstr>我国当前所处的新形势的主要特点</vt:lpstr>
      <vt:lpstr>王勇与魏尚进 （2015）的“三明治”模型</vt:lpstr>
      <vt:lpstr>在中国同时进行的四个结构性过程</vt:lpstr>
      <vt:lpstr> 中国经济的“垂直结构” （王勇，2017）</vt:lpstr>
      <vt:lpstr>新结构经济学所主张的产业政策</vt:lpstr>
      <vt:lpstr>第一类：追赶型产业</vt:lpstr>
      <vt:lpstr>第二类：领先型产业</vt:lpstr>
      <vt:lpstr>第三类：转进型产业</vt:lpstr>
      <vt:lpstr>第四类：“换道超车型”产业</vt:lpstr>
      <vt:lpstr>第五类：战略型产业</vt:lpstr>
      <vt:lpstr>中国光伏产业案例（于佳、王勇，2020）</vt:lpstr>
      <vt:lpstr>未来十年产业升级的新机遇</vt:lpstr>
      <vt:lpstr>未来十年产业升级的主要挑战</vt:lpstr>
      <vt:lpstr>PowerPoint 演示文稿</vt:lpstr>
      <vt:lpstr>参考文献</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新结构经济学的增长核算与泛函分析</dc:title>
  <dc:creator>付才辉</dc:creator>
  <cp:lastModifiedBy>王 勇</cp:lastModifiedBy>
  <cp:revision>263</cp:revision>
  <dcterms:created xsi:type="dcterms:W3CDTF">2015-11-18T08:10:50Z</dcterms:created>
  <dcterms:modified xsi:type="dcterms:W3CDTF">2020-06-22T07:13:18Z</dcterms:modified>
</cp:coreProperties>
</file>